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72" r:id="rId3"/>
    <p:sldId id="257" r:id="rId4"/>
    <p:sldId id="259" r:id="rId5"/>
    <p:sldId id="261" r:id="rId6"/>
    <p:sldId id="273" r:id="rId7"/>
    <p:sldId id="268" r:id="rId8"/>
    <p:sldId id="260" r:id="rId9"/>
    <p:sldId id="270" r:id="rId10"/>
    <p:sldId id="258" r:id="rId11"/>
    <p:sldId id="271" r:id="rId12"/>
    <p:sldId id="269" r:id="rId13"/>
    <p:sldId id="262" r:id="rId14"/>
    <p:sldId id="266" r:id="rId15"/>
    <p:sldId id="265" r:id="rId16"/>
    <p:sldId id="264" r:id="rId17"/>
    <p:sldId id="263" r:id="rId18"/>
    <p:sldId id="280" r:id="rId19"/>
    <p:sldId id="275" r:id="rId20"/>
    <p:sldId id="278" r:id="rId21"/>
    <p:sldId id="282" r:id="rId22"/>
    <p:sldId id="276" r:id="rId23"/>
    <p:sldId id="279" r:id="rId24"/>
    <p:sldId id="285" r:id="rId25"/>
    <p:sldId id="274"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A"/>
    <a:srgbClr val="FCE5D2"/>
    <a:srgbClr val="DDE4EF"/>
    <a:srgbClr val="ECD0D3"/>
    <a:srgbClr val="FADB8E"/>
    <a:srgbClr val="B06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0" d="100"/>
          <a:sy n="40" d="100"/>
        </p:scale>
        <p:origin x="-1026" y="-8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2016DC-027C-4EB6-83F6-0F6456DF5B9F}"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7724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2016DC-027C-4EB6-83F6-0F6456DF5B9F}"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87649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2016DC-027C-4EB6-83F6-0F6456DF5B9F}"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391847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2016DC-027C-4EB6-83F6-0F6456DF5B9F}"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170244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2016DC-027C-4EB6-83F6-0F6456DF5B9F}"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408078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2016DC-027C-4EB6-83F6-0F6456DF5B9F}"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288314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2016DC-027C-4EB6-83F6-0F6456DF5B9F}"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287758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2016DC-027C-4EB6-83F6-0F6456DF5B9F}"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546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016DC-027C-4EB6-83F6-0F6456DF5B9F}"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173441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2016DC-027C-4EB6-83F6-0F6456DF5B9F}"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402146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2016DC-027C-4EB6-83F6-0F6456DF5B9F}"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353273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016DC-027C-4EB6-83F6-0F6456DF5B9F}" type="datetimeFigureOut">
              <a:rPr lang="en-US" smtClean="0"/>
              <a:t>2/17/2023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E63B6-8ECD-43AB-A591-33D9CBC24954}" type="slidenum">
              <a:rPr lang="en-US" smtClean="0"/>
              <a:t>‹#›</a:t>
            </a:fld>
            <a:endParaRPr lang="en-US"/>
          </a:p>
        </p:txBody>
      </p:sp>
    </p:spTree>
    <p:extLst>
      <p:ext uri="{BB962C8B-B14F-4D97-AF65-F5344CB8AC3E}">
        <p14:creationId xmlns:p14="http://schemas.microsoft.com/office/powerpoint/2010/main" val="159611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8" Type="http://schemas.openxmlformats.org/officeDocument/2006/relationships/image" Target="../media/image33.svg"/><Relationship Id="rId3" Type="http://schemas.openxmlformats.org/officeDocument/2006/relationships/image" Target="../media/image28.svg"/><Relationship Id="rId7" Type="http://schemas.openxmlformats.org/officeDocument/2006/relationships/image" Target="../media/image4.png"/><Relationship Id="rId12"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35.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1" Type="http://schemas.openxmlformats.org/officeDocument/2006/relationships/image" Target="../media/image39.svg"/><Relationship Id="rId2" Type="http://schemas.openxmlformats.org/officeDocument/2006/relationships/image" Target="../media/image12.png"/><Relationship Id="rId1" Type="http://schemas.openxmlformats.org/officeDocument/2006/relationships/slideLayout" Target="../slideLayouts/slideLayout7.xml"/><Relationship Id="rId23" Type="http://schemas.microsoft.com/office/2007/relationships/hdphoto" Target="../media/hdphoto1.wdp"/><Relationship Id="rId22"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69" t="24715" r="-183" b="41981"/>
          <a:stretch/>
        </p:blipFill>
        <p:spPr>
          <a:xfrm>
            <a:off x="-80210" y="-270178"/>
            <a:ext cx="12272210" cy="7218948"/>
          </a:xfrm>
          <a:prstGeom prst="rect">
            <a:avLst/>
          </a:prstGeom>
        </p:spPr>
      </p:pic>
      <p:pic>
        <p:nvPicPr>
          <p:cNvPr id="5" name="Picture 3"/>
          <p:cNvPicPr>
            <a:picLocks noChangeAspect="1"/>
          </p:cNvPicPr>
          <p:nvPr/>
        </p:nvPicPr>
        <p:blipFill>
          <a:blip r:embed="rId4"/>
          <a:srcRect/>
          <a:stretch>
            <a:fillRect/>
          </a:stretch>
        </p:blipFill>
        <p:spPr>
          <a:xfrm rot="2244051">
            <a:off x="4486424" y="5723745"/>
            <a:ext cx="935172" cy="760996"/>
          </a:xfrm>
          <a:prstGeom prst="rect">
            <a:avLst/>
          </a:prstGeom>
        </p:spPr>
      </p:pic>
      <p:pic>
        <p:nvPicPr>
          <p:cNvPr id="6"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0444076" y="5329833"/>
            <a:ext cx="1813810" cy="1541738"/>
          </a:xfrm>
          <a:prstGeom prst="rect">
            <a:avLst/>
          </a:prstGeom>
        </p:spPr>
      </p:pic>
      <p:grpSp>
        <p:nvGrpSpPr>
          <p:cNvPr id="8" name="Group 6"/>
          <p:cNvGrpSpPr/>
          <p:nvPr/>
        </p:nvGrpSpPr>
        <p:grpSpPr>
          <a:xfrm>
            <a:off x="734328" y="745869"/>
            <a:ext cx="10643133" cy="2602602"/>
            <a:chOff x="0" y="0"/>
            <a:chExt cx="9360778" cy="2207535"/>
          </a:xfrm>
          <a:solidFill>
            <a:schemeClr val="bg1">
              <a:alpha val="68000"/>
            </a:schemeClr>
          </a:solidFill>
        </p:grpSpPr>
        <p:sp>
          <p:nvSpPr>
            <p:cNvPr id="9" name="Freeform 7"/>
            <p:cNvSpPr/>
            <p:nvPr/>
          </p:nvSpPr>
          <p:spPr>
            <a:xfrm>
              <a:off x="31750" y="31750"/>
              <a:ext cx="9297278" cy="2144035"/>
            </a:xfrm>
            <a:custGeom>
              <a:avLst/>
              <a:gdLst/>
              <a:ahLst/>
              <a:cxnLst/>
              <a:rect l="l" t="t" r="r" b="b"/>
              <a:pathLst>
                <a:path w="9297278" h="2144035">
                  <a:moveTo>
                    <a:pt x="9204568" y="2144035"/>
                  </a:moveTo>
                  <a:lnTo>
                    <a:pt x="92710" y="2144035"/>
                  </a:lnTo>
                  <a:cubicBezTo>
                    <a:pt x="41910" y="2144035"/>
                    <a:pt x="0" y="2102125"/>
                    <a:pt x="0" y="2051325"/>
                  </a:cubicBezTo>
                  <a:lnTo>
                    <a:pt x="0" y="92710"/>
                  </a:lnTo>
                  <a:cubicBezTo>
                    <a:pt x="0" y="41910"/>
                    <a:pt x="41910" y="0"/>
                    <a:pt x="92710" y="0"/>
                  </a:cubicBezTo>
                  <a:lnTo>
                    <a:pt x="9203299" y="0"/>
                  </a:lnTo>
                  <a:cubicBezTo>
                    <a:pt x="9254099" y="0"/>
                    <a:pt x="9296009" y="41910"/>
                    <a:pt x="9296009" y="92710"/>
                  </a:cubicBezTo>
                  <a:lnTo>
                    <a:pt x="9296009" y="2050055"/>
                  </a:lnTo>
                  <a:cubicBezTo>
                    <a:pt x="9297278" y="2102125"/>
                    <a:pt x="9255368" y="2144035"/>
                    <a:pt x="9204568" y="2144035"/>
                  </a:cubicBezTo>
                  <a:close/>
                </a:path>
              </a:pathLst>
            </a:custGeom>
            <a:grpFill/>
          </p:spPr>
        </p:sp>
        <p:sp>
          <p:nvSpPr>
            <p:cNvPr id="10" name="Freeform 8"/>
            <p:cNvSpPr/>
            <p:nvPr/>
          </p:nvSpPr>
          <p:spPr>
            <a:xfrm>
              <a:off x="0" y="0"/>
              <a:ext cx="9360778" cy="2207535"/>
            </a:xfrm>
            <a:custGeom>
              <a:avLst/>
              <a:gdLst/>
              <a:ahLst/>
              <a:cxnLst/>
              <a:rect l="l" t="t" r="r" b="b"/>
              <a:pathLst>
                <a:path w="9360778" h="2207535">
                  <a:moveTo>
                    <a:pt x="9236318" y="59690"/>
                  </a:moveTo>
                  <a:cubicBezTo>
                    <a:pt x="9271878" y="59690"/>
                    <a:pt x="9301088" y="88900"/>
                    <a:pt x="9301088" y="124460"/>
                  </a:cubicBezTo>
                  <a:lnTo>
                    <a:pt x="9301088" y="2083075"/>
                  </a:lnTo>
                  <a:cubicBezTo>
                    <a:pt x="9301088" y="2118635"/>
                    <a:pt x="9271878" y="2147845"/>
                    <a:pt x="9236318" y="2147845"/>
                  </a:cubicBezTo>
                  <a:lnTo>
                    <a:pt x="124460" y="2147845"/>
                  </a:lnTo>
                  <a:cubicBezTo>
                    <a:pt x="88900" y="2147845"/>
                    <a:pt x="59690" y="2118635"/>
                    <a:pt x="59690" y="2083075"/>
                  </a:cubicBezTo>
                  <a:lnTo>
                    <a:pt x="59690" y="124460"/>
                  </a:lnTo>
                  <a:cubicBezTo>
                    <a:pt x="59690" y="88900"/>
                    <a:pt x="88900" y="59690"/>
                    <a:pt x="124460" y="59690"/>
                  </a:cubicBezTo>
                  <a:lnTo>
                    <a:pt x="9236318" y="59690"/>
                  </a:lnTo>
                  <a:moveTo>
                    <a:pt x="9236318" y="0"/>
                  </a:moveTo>
                  <a:lnTo>
                    <a:pt x="124460" y="0"/>
                  </a:lnTo>
                  <a:cubicBezTo>
                    <a:pt x="55880" y="0"/>
                    <a:pt x="0" y="55880"/>
                    <a:pt x="0" y="124460"/>
                  </a:cubicBezTo>
                  <a:lnTo>
                    <a:pt x="0" y="2083075"/>
                  </a:lnTo>
                  <a:cubicBezTo>
                    <a:pt x="0" y="2151655"/>
                    <a:pt x="55880" y="2207535"/>
                    <a:pt x="124460" y="2207535"/>
                  </a:cubicBezTo>
                  <a:lnTo>
                    <a:pt x="9236318" y="2207535"/>
                  </a:lnTo>
                  <a:cubicBezTo>
                    <a:pt x="9304899" y="2207535"/>
                    <a:pt x="9360778" y="2151655"/>
                    <a:pt x="9360778" y="2083075"/>
                  </a:cubicBezTo>
                  <a:lnTo>
                    <a:pt x="9360778" y="124460"/>
                  </a:lnTo>
                  <a:cubicBezTo>
                    <a:pt x="9360778" y="55880"/>
                    <a:pt x="9304899" y="0"/>
                    <a:pt x="9236318" y="0"/>
                  </a:cubicBezTo>
                  <a:close/>
                </a:path>
              </a:pathLst>
            </a:custGeom>
            <a:grpFill/>
          </p:spPr>
        </p:sp>
      </p:grpSp>
      <p:pic>
        <p:nvPicPr>
          <p:cNvPr id="11"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34328" y="232611"/>
            <a:ext cx="1161085" cy="1161085"/>
          </a:xfrm>
          <a:prstGeom prst="rect">
            <a:avLst/>
          </a:prstGeom>
        </p:spPr>
      </p:pic>
      <p:pic>
        <p:nvPicPr>
          <p:cNvPr id="12"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0210" y="4493897"/>
            <a:ext cx="2486074" cy="2492305"/>
          </a:xfrm>
          <a:prstGeom prst="rect">
            <a:avLst/>
          </a:prstGeom>
        </p:spPr>
      </p:pic>
      <p:pic>
        <p:nvPicPr>
          <p:cNvPr id="13" name="Picture 11"/>
          <p:cNvPicPr>
            <a:picLocks noChangeAspect="1"/>
          </p:cNvPicPr>
          <p:nvPr/>
        </p:nvPicPr>
        <p:blipFill>
          <a:blip r:embed="rId4"/>
          <a:srcRect/>
          <a:stretch>
            <a:fillRect/>
          </a:stretch>
        </p:blipFill>
        <p:spPr>
          <a:xfrm rot="19949637" flipH="1">
            <a:off x="5888838" y="4932460"/>
            <a:ext cx="776028" cy="677797"/>
          </a:xfrm>
          <a:prstGeom prst="rect">
            <a:avLst/>
          </a:prstGeom>
        </p:spPr>
      </p:pic>
      <p:pic>
        <p:nvPicPr>
          <p:cNvPr id="7" name="Picture 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176506">
            <a:off x="6505404" y="4014596"/>
            <a:ext cx="1624915" cy="958601"/>
          </a:xfrm>
          <a:prstGeom prst="rect">
            <a:avLst/>
          </a:prstGeom>
        </p:spPr>
      </p:pic>
      <p:sp>
        <p:nvSpPr>
          <p:cNvPr id="14" name="TextBox 13"/>
          <p:cNvSpPr txBox="1"/>
          <p:nvPr/>
        </p:nvSpPr>
        <p:spPr>
          <a:xfrm>
            <a:off x="1677556" y="1976198"/>
            <a:ext cx="9198591"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Đ</a:t>
            </a:r>
            <a:r>
              <a:rPr lang="vi-VN" sz="6000" b="1" dirty="0" smtClean="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ƯỜ</a:t>
            </a:r>
            <a:r>
              <a:rPr lang="en-US" sz="6000" b="1" dirty="0" smtClean="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NG TR</a:t>
            </a:r>
            <a:r>
              <a:rPr lang="vi-VN" sz="6000" b="1" dirty="0" smtClean="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ƯỜ</a:t>
            </a:r>
            <a:r>
              <a:rPr lang="en-US" sz="6000" b="1" dirty="0" smtClean="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NG S</a:t>
            </a:r>
            <a:r>
              <a:rPr lang="vi-VN" sz="6000" b="1" dirty="0" smtClean="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Ơ</a:t>
            </a:r>
            <a:r>
              <a:rPr lang="en-US" sz="6000" b="1" dirty="0" smtClean="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N</a:t>
            </a:r>
            <a:endParaRPr lang="en-US" sz="6000" b="1" dirty="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endParaRPr>
          </a:p>
        </p:txBody>
      </p:sp>
      <p:sp>
        <p:nvSpPr>
          <p:cNvPr id="15" name="TextBox 14"/>
          <p:cNvSpPr txBox="1"/>
          <p:nvPr/>
        </p:nvSpPr>
        <p:spPr>
          <a:xfrm>
            <a:off x="4351447" y="1200001"/>
            <a:ext cx="3207223" cy="646331"/>
          </a:xfrm>
          <a:prstGeom prst="rect">
            <a:avLst/>
          </a:prstGeom>
          <a:noFill/>
        </p:spPr>
        <p:txBody>
          <a:bodyPr wrap="square" rtlCol="0">
            <a:spAutoFit/>
          </a:bodyPr>
          <a:lstStyle/>
          <a:p>
            <a:pPr algn="ctr"/>
            <a:r>
              <a:rPr lang="en-US" sz="3600" dirty="0" err="1">
                <a:latin typeface="Dancing Script" panose="03080600040507000D00" pitchFamily="66" charset="0"/>
              </a:rPr>
              <a:t>Lịch</a:t>
            </a:r>
            <a:r>
              <a:rPr lang="en-US" sz="3600" dirty="0">
                <a:latin typeface="Dancing Script" panose="03080600040507000D00" pitchFamily="66" charset="0"/>
              </a:rPr>
              <a:t> </a:t>
            </a:r>
            <a:r>
              <a:rPr lang="en-US" sz="3600" dirty="0" err="1">
                <a:latin typeface="Dancing Script" panose="03080600040507000D00" pitchFamily="66" charset="0"/>
              </a:rPr>
              <a:t>sử</a:t>
            </a:r>
            <a:r>
              <a:rPr lang="en-US" sz="3600" dirty="0">
                <a:latin typeface="Dancing Script" panose="03080600040507000D00" pitchFamily="66" charset="0"/>
              </a:rPr>
              <a:t> - </a:t>
            </a:r>
            <a:r>
              <a:rPr lang="en-US" sz="3600" dirty="0" err="1" smtClean="0">
                <a:latin typeface="Dancing Script" panose="03080600040507000D00" pitchFamily="66" charset="0"/>
              </a:rPr>
              <a:t>Lớp</a:t>
            </a:r>
            <a:r>
              <a:rPr lang="en-US" sz="3600" dirty="0" smtClean="0">
                <a:latin typeface="Dancing Script" panose="03080600040507000D00" pitchFamily="66" charset="0"/>
              </a:rPr>
              <a:t> 5</a:t>
            </a:r>
            <a:endParaRPr lang="en-US" sz="3600" dirty="0">
              <a:latin typeface="Dancing Script" panose="03080600040507000D00" pitchFamily="66" charset="0"/>
            </a:endParaRPr>
          </a:p>
        </p:txBody>
      </p:sp>
    </p:spTree>
    <p:extLst>
      <p:ext uri="{BB962C8B-B14F-4D97-AF65-F5344CB8AC3E}">
        <p14:creationId xmlns:p14="http://schemas.microsoft.com/office/powerpoint/2010/main" val="447042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 xmlns:a16="http://schemas.microsoft.com/office/drawing/2014/main" id="{285E8033-D5E6-48AE-88EF-CC10B650EEE7}"/>
              </a:ext>
            </a:extLst>
          </p:cNvPr>
          <p:cNvPicPr>
            <a:picLocks noChangeAspect="1"/>
          </p:cNvPicPr>
          <p:nvPr/>
        </p:nvPicPr>
        <p:blipFill rotWithShape="1">
          <a:blip r:embed="rId3" cstate="screen">
            <a:duotone>
              <a:prstClr val="black"/>
              <a:schemeClr val="accent6">
                <a:lumMod val="20000"/>
                <a:lumOff val="80000"/>
                <a:tint val="45000"/>
                <a:satMod val="400000"/>
              </a:schemeClr>
            </a:duotone>
            <a:extLst>
              <a:ext uri="{28A0092B-C50C-407E-A947-70E740481C1C}">
                <a14:useLocalDpi xmlns:a14="http://schemas.microsoft.com/office/drawing/2010/main"/>
              </a:ext>
            </a:extLst>
          </a:blip>
          <a:srcRect t="68948"/>
          <a:stretch/>
        </p:blipFill>
        <p:spPr>
          <a:xfrm>
            <a:off x="286603" y="0"/>
            <a:ext cx="11064038" cy="2454292"/>
          </a:xfrm>
          <a:prstGeom prst="rect">
            <a:avLst/>
          </a:prstGeom>
        </p:spPr>
      </p:pic>
      <p:sp>
        <p:nvSpPr>
          <p:cNvPr id="2" name="TextBox 1"/>
          <p:cNvSpPr txBox="1"/>
          <p:nvPr/>
        </p:nvSpPr>
        <p:spPr>
          <a:xfrm>
            <a:off x="900752" y="996311"/>
            <a:ext cx="734249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3/ Ta mở 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nhằm mục đích gì</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1214650" y="1494468"/>
            <a:ext cx="9758149"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 Để chi </a:t>
            </a:r>
            <a:r>
              <a:rPr lang="en-US" sz="2400" smtClean="0">
                <a:solidFill>
                  <a:srgbClr val="0070C0"/>
                </a:solidFill>
                <a:latin typeface="Times New Roman" panose="02020603050405020304" pitchFamily="18" charset="0"/>
                <a:cs typeface="Times New Roman" panose="02020603050405020304" pitchFamily="18" charset="0"/>
              </a:rPr>
              <a:t>viện l</a:t>
            </a:r>
            <a:r>
              <a:rPr lang="vi-VN" sz="2400" smtClean="0">
                <a:solidFill>
                  <a:srgbClr val="0070C0"/>
                </a:solidFill>
                <a:latin typeface="Times New Roman" panose="02020603050405020304" pitchFamily="18" charset="0"/>
                <a:cs typeface="Times New Roman" panose="02020603050405020304" pitchFamily="18" charset="0"/>
              </a:rPr>
              <a:t>ươn</a:t>
            </a:r>
            <a:r>
              <a:rPr lang="en-US" sz="2400">
                <a:solidFill>
                  <a:srgbClr val="0070C0"/>
                </a:solidFill>
                <a:latin typeface="Times New Roman" panose="02020603050405020304" pitchFamily="18" charset="0"/>
                <a:cs typeface="Times New Roman" panose="02020603050405020304" pitchFamily="18" charset="0"/>
              </a:rPr>
              <a:t>g thực, vũ khí, </a:t>
            </a:r>
            <a:r>
              <a:rPr lang="en-US" sz="2400" smtClean="0">
                <a:solidFill>
                  <a:srgbClr val="0070C0"/>
                </a:solidFill>
                <a:latin typeface="Times New Roman" panose="02020603050405020304" pitchFamily="18" charset="0"/>
                <a:cs typeface="Times New Roman" panose="02020603050405020304" pitchFamily="18" charset="0"/>
              </a:rPr>
              <a:t>sức ng</a:t>
            </a:r>
            <a:r>
              <a:rPr lang="vi-VN" sz="2400" smtClean="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i,… cho </a:t>
            </a:r>
            <a:r>
              <a:rPr lang="en-US" sz="2400" smtClean="0">
                <a:solidFill>
                  <a:srgbClr val="0070C0"/>
                </a:solidFill>
                <a:latin typeface="Times New Roman" panose="02020603050405020304" pitchFamily="18" charset="0"/>
                <a:cs typeface="Times New Roman" panose="02020603050405020304" pitchFamily="18" charset="0"/>
              </a:rPr>
              <a:t>chiến tr</a:t>
            </a:r>
            <a:r>
              <a:rPr lang="vi-VN" sz="2400" smtClean="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a:t>
            </a:r>
            <a:r>
              <a:rPr lang="en-US" sz="2400" smtClean="0">
                <a:solidFill>
                  <a:srgbClr val="0070C0"/>
                </a:solidFill>
                <a:latin typeface="Times New Roman" panose="02020603050405020304" pitchFamily="18" charset="0"/>
                <a:cs typeface="Times New Roman" panose="02020603050405020304" pitchFamily="18" charset="0"/>
              </a:rPr>
              <a:t>miền Nam.</a:t>
            </a:r>
            <a:endParaRPr lang="en-US" sz="2400">
              <a:solidFill>
                <a:srgbClr val="0070C0"/>
              </a:solidFill>
              <a:latin typeface="Times New Roman" panose="02020603050405020304" pitchFamily="18" charset="0"/>
              <a:cs typeface="Times New Roman" panose="02020603050405020304" pitchFamily="18" charset="0"/>
            </a:endParaRPr>
          </a:p>
        </p:txBody>
      </p:sp>
      <p:pic>
        <p:nvPicPr>
          <p:cNvPr id="6" name="图片 2">
            <a:extLst>
              <a:ext uri="{FF2B5EF4-FFF2-40B4-BE49-F238E27FC236}">
                <a16:creationId xmlns="" xmlns:a16="http://schemas.microsoft.com/office/drawing/2014/main" id="{285E8033-D5E6-48AE-88EF-CC10B650EEE7}"/>
              </a:ext>
            </a:extLst>
          </p:cNvPr>
          <p:cNvPicPr>
            <a:picLocks noChangeAspect="1"/>
          </p:cNvPicPr>
          <p:nvPr/>
        </p:nvPicPr>
        <p:blipFill rotWithShape="1">
          <a:blip r:embed="rId3" cstate="screen">
            <a:duotone>
              <a:prstClr val="black"/>
              <a:srgbClr val="D9C3A5">
                <a:tint val="50000"/>
                <a:satMod val="180000"/>
              </a:srgbClr>
            </a:duotone>
            <a:extLst>
              <a:ext uri="{28A0092B-C50C-407E-A947-70E740481C1C}">
                <a14:useLocalDpi xmlns:a14="http://schemas.microsoft.com/office/drawing/2010/main"/>
              </a:ext>
            </a:extLst>
          </a:blip>
          <a:srcRect t="68948"/>
          <a:stretch/>
        </p:blipFill>
        <p:spPr>
          <a:xfrm>
            <a:off x="286603" y="2454287"/>
            <a:ext cx="11064038" cy="2666947"/>
          </a:xfrm>
          <a:prstGeom prst="rect">
            <a:avLst/>
          </a:prstGeom>
        </p:spPr>
      </p:pic>
      <p:sp>
        <p:nvSpPr>
          <p:cNvPr id="7" name="TextBox 6"/>
          <p:cNvSpPr txBox="1"/>
          <p:nvPr/>
        </p:nvSpPr>
        <p:spPr>
          <a:xfrm>
            <a:off x="900752" y="3450601"/>
            <a:ext cx="741073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4/ Tại sao ta chọn mở 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qua dãy núi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8" name="TextBox 7"/>
          <p:cNvSpPr txBox="1"/>
          <p:nvPr/>
        </p:nvSpPr>
        <p:spPr>
          <a:xfrm>
            <a:off x="1214650" y="3943727"/>
            <a:ext cx="9487343" cy="830997"/>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 Vì là </a:t>
            </a:r>
            <a:r>
              <a:rPr lang="en-US" sz="2400" smtClean="0">
                <a:solidFill>
                  <a:srgbClr val="0070C0"/>
                </a:solidFill>
                <a:latin typeface="Times New Roman" panose="02020603050405020304" pitchFamily="18" charset="0"/>
                <a:cs typeface="Times New Roman" panose="02020603050405020304" pitchFamily="18" charset="0"/>
              </a:rPr>
              <a:t>đ</a:t>
            </a:r>
            <a:r>
              <a:rPr lang="vi-VN" sz="2400" smtClean="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đi giữa rừng, khó bị địch phát hiện. Quân ta dựa vào rừng để che mắt quân </a:t>
            </a:r>
            <a:r>
              <a:rPr lang="en-US" sz="2400" smtClean="0">
                <a:solidFill>
                  <a:srgbClr val="0070C0"/>
                </a:solidFill>
                <a:latin typeface="Times New Roman" panose="02020603050405020304" pitchFamily="18" charset="0"/>
                <a:cs typeface="Times New Roman" panose="02020603050405020304" pitchFamily="18" charset="0"/>
              </a:rPr>
              <a:t>thù.</a:t>
            </a:r>
            <a:endParaRPr lang="en-US" sz="24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7312167"/>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5186149" y="-28434"/>
            <a:ext cx="7005851" cy="68864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truong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6149" cy="340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1241572321-DUONG-TRUONG-S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4949" y="85867"/>
            <a:ext cx="495413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9_thehe1-857-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5884" y="3400567"/>
            <a:ext cx="5186149" cy="345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281683" y="85866"/>
            <a:ext cx="6814781" cy="892552"/>
          </a:xfrm>
          <a:prstGeom prst="rect">
            <a:avLst/>
          </a:prstGeom>
          <a:solidFill>
            <a:srgbClr val="FFFF00"/>
          </a:solidFill>
        </p:spPr>
        <p:txBody>
          <a:bodyPr wrap="square" rtlCol="0">
            <a:spAutoFit/>
          </a:bodyPr>
          <a:lstStyle/>
          <a:p>
            <a:r>
              <a:rPr lang="en-US" sz="2600" smtClean="0">
                <a:latin typeface="Times New Roman" panose="02020603050405020304" pitchFamily="18" charset="0"/>
                <a:cs typeface="Times New Roman" panose="02020603050405020304" pitchFamily="18" charset="0"/>
              </a:rPr>
              <a:t>Hình </a:t>
            </a:r>
            <a:r>
              <a:rPr lang="en-US" sz="2600">
                <a:latin typeface="Times New Roman" panose="02020603050405020304" pitchFamily="18" charset="0"/>
                <a:cs typeface="Times New Roman" panose="02020603050405020304" pitchFamily="18" charset="0"/>
              </a:rPr>
              <a:t>ảnh bộ </a:t>
            </a:r>
            <a:r>
              <a:rPr lang="en-US" sz="2600" smtClean="0">
                <a:latin typeface="Times New Roman" panose="02020603050405020304" pitchFamily="18" charset="0"/>
                <a:cs typeface="Times New Roman" panose="02020603050405020304" pitchFamily="18" charset="0"/>
              </a:rPr>
              <a:t>đội gửi </a:t>
            </a:r>
            <a:r>
              <a:rPr lang="en-US" sz="2600">
                <a:latin typeface="Times New Roman" panose="02020603050405020304" pitchFamily="18" charset="0"/>
                <a:cs typeface="Times New Roman" panose="02020603050405020304" pitchFamily="18" charset="0"/>
              </a:rPr>
              <a:t>l</a:t>
            </a:r>
            <a:r>
              <a:rPr lang="vi-VN" sz="2600" smtClean="0">
                <a:latin typeface="Times New Roman" panose="02020603050405020304" pitchFamily="18" charset="0"/>
                <a:cs typeface="Times New Roman" panose="02020603050405020304" pitchFamily="18" charset="0"/>
              </a:rPr>
              <a:t>ươ</a:t>
            </a:r>
            <a:r>
              <a:rPr lang="en-US" sz="2600">
                <a:latin typeface="Times New Roman" panose="02020603050405020304" pitchFamily="18" charset="0"/>
                <a:cs typeface="Times New Roman" panose="02020603050405020304" pitchFamily="18" charset="0"/>
              </a:rPr>
              <a:t>ng thực, vũ khí,.. từ miền Bắc </a:t>
            </a:r>
            <a:r>
              <a:rPr lang="en-US" sz="2600" smtClean="0">
                <a:latin typeface="Times New Roman" panose="02020603050405020304" pitchFamily="18" charset="0"/>
                <a:cs typeface="Times New Roman" panose="02020603050405020304" pitchFamily="18" charset="0"/>
              </a:rPr>
              <a:t>đến chi </a:t>
            </a:r>
            <a:r>
              <a:rPr lang="en-US" sz="2600">
                <a:latin typeface="Times New Roman" panose="02020603050405020304" pitchFamily="18" charset="0"/>
                <a:cs typeface="Times New Roman" panose="02020603050405020304" pitchFamily="18" charset="0"/>
              </a:rPr>
              <a:t>viện cho </a:t>
            </a:r>
            <a:r>
              <a:rPr lang="en-US" sz="2600" smtClean="0">
                <a:latin typeface="Times New Roman" panose="02020603050405020304" pitchFamily="18" charset="0"/>
                <a:cs typeface="Times New Roman" panose="02020603050405020304" pitchFamily="18" charset="0"/>
              </a:rPr>
              <a:t>chiến tr</a:t>
            </a:r>
            <a:r>
              <a:rPr lang="vi-VN" sz="2600" smtClean="0">
                <a:latin typeface="Times New Roman" panose="02020603050405020304" pitchFamily="18" charset="0"/>
                <a:cs typeface="Times New Roman" panose="02020603050405020304" pitchFamily="18" charset="0"/>
              </a:rPr>
              <a:t>ườ</a:t>
            </a:r>
            <a:r>
              <a:rPr lang="en-US" sz="2600">
                <a:latin typeface="Times New Roman" panose="02020603050405020304" pitchFamily="18" charset="0"/>
                <a:cs typeface="Times New Roman" panose="02020603050405020304" pitchFamily="18" charset="0"/>
              </a:rPr>
              <a:t>ng </a:t>
            </a:r>
            <a:r>
              <a:rPr lang="en-US" sz="2600" smtClean="0">
                <a:latin typeface="Times New Roman" panose="02020603050405020304" pitchFamily="18" charset="0"/>
                <a:cs typeface="Times New Roman" panose="02020603050405020304" pitchFamily="18" charset="0"/>
              </a:rPr>
              <a:t>miền Nam. </a:t>
            </a:r>
          </a:p>
        </p:txBody>
      </p:sp>
    </p:spTree>
    <p:extLst>
      <p:ext uri="{BB962C8B-B14F-4D97-AF65-F5344CB8AC3E}">
        <p14:creationId xmlns:p14="http://schemas.microsoft.com/office/powerpoint/2010/main" val="298816141"/>
      </p:ext>
    </p:extLst>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519" y="3412976"/>
            <a:ext cx="5082726" cy="29543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49" y="947877"/>
            <a:ext cx="4983565" cy="3054363"/>
          </a:xfrm>
          <a:prstGeom prst="rect">
            <a:avLst/>
          </a:prstGeom>
        </p:spPr>
      </p:pic>
      <p:grpSp>
        <p:nvGrpSpPr>
          <p:cNvPr id="6" name="组合 22">
            <a:extLst>
              <a:ext uri="{FF2B5EF4-FFF2-40B4-BE49-F238E27FC236}">
                <a16:creationId xmlns="" xmlns:a16="http://schemas.microsoft.com/office/drawing/2014/main" id="{53CE410A-9031-4AEB-835A-DABDA8446FD7}"/>
              </a:ext>
            </a:extLst>
          </p:cNvPr>
          <p:cNvGrpSpPr/>
          <p:nvPr/>
        </p:nvGrpSpPr>
        <p:grpSpPr>
          <a:xfrm>
            <a:off x="-62766" y="-163772"/>
            <a:ext cx="6337394" cy="4804012"/>
            <a:chOff x="6766" y="1709"/>
            <a:chExt cx="11774" cy="7930"/>
          </a:xfrm>
        </p:grpSpPr>
        <p:pic>
          <p:nvPicPr>
            <p:cNvPr id="7" name="图片 23" descr="8c028dabe04d64ea3c3aa11767f6d819">
              <a:extLst>
                <a:ext uri="{FF2B5EF4-FFF2-40B4-BE49-F238E27FC236}">
                  <a16:creationId xmlns="" xmlns:a16="http://schemas.microsoft.com/office/drawing/2014/main" id="{74978D22-1740-4DFE-8D54-9434E640BB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6" y="1709"/>
              <a:ext cx="11774" cy="7930"/>
            </a:xfrm>
            <a:prstGeom prst="rect">
              <a:avLst/>
            </a:prstGeom>
          </p:spPr>
        </p:pic>
        <p:sp>
          <p:nvSpPr>
            <p:cNvPr id="8" name="文本框 29">
              <a:extLst>
                <a:ext uri="{FF2B5EF4-FFF2-40B4-BE49-F238E27FC236}">
                  <a16:creationId xmlns="" xmlns:a16="http://schemas.microsoft.com/office/drawing/2014/main" id="{F1F4AAA6-3BA0-4D6A-8FD7-18611E50C54E}"/>
                </a:ext>
              </a:extLst>
            </p:cNvPr>
            <p:cNvSpPr txBox="1"/>
            <p:nvPr/>
          </p:nvSpPr>
          <p:spPr>
            <a:xfrm>
              <a:off x="10856" y="2629"/>
              <a:ext cx="3643" cy="1270"/>
            </a:xfrm>
            <a:prstGeom prst="rect">
              <a:avLst/>
            </a:prstGeom>
            <a:noFill/>
          </p:spPr>
          <p:txBody>
            <a:bodyPr wrap="square" rtlCol="0">
              <a:spAutoFit/>
            </a:bodyPr>
            <a:lstStyle/>
            <a:p>
              <a:pPr lvl="0" algn="ctr">
                <a:defRPr/>
              </a:pPr>
              <a:r>
                <a:rPr lang="en-US" altLang="zh-CN" sz="2200" b="1" smtClean="0">
                  <a:solidFill>
                    <a:srgbClr val="B06C3E"/>
                  </a:solidFill>
                  <a:latin typeface="Times New Roman" panose="02020603050405020304" pitchFamily="18" charset="0"/>
                  <a:cs typeface="Times New Roman" panose="02020603050405020304" pitchFamily="18" charset="0"/>
                  <a:sym typeface="+mn-lt"/>
                </a:rPr>
                <a:t>Đ</a:t>
              </a:r>
              <a:r>
                <a:rPr lang="vi-VN" altLang="zh-CN" sz="2200" b="1" smtClean="0">
                  <a:solidFill>
                    <a:srgbClr val="B06C3E"/>
                  </a:solidFill>
                  <a:latin typeface="Times New Roman" panose="02020603050405020304" pitchFamily="18" charset="0"/>
                  <a:cs typeface="Times New Roman" panose="02020603050405020304" pitchFamily="18" charset="0"/>
                  <a:sym typeface="+mn-lt"/>
                </a:rPr>
                <a:t>ườ</a:t>
              </a:r>
              <a:r>
                <a:rPr lang="en-US" altLang="zh-CN" sz="2200" b="1" smtClean="0">
                  <a:solidFill>
                    <a:srgbClr val="B06C3E"/>
                  </a:solidFill>
                  <a:latin typeface="Times New Roman" panose="02020603050405020304" pitchFamily="18" charset="0"/>
                  <a:cs typeface="Times New Roman" panose="02020603050405020304" pitchFamily="18" charset="0"/>
                  <a:sym typeface="+mn-lt"/>
                </a:rPr>
                <a:t>ng </a:t>
              </a:r>
            </a:p>
            <a:p>
              <a:pPr lvl="0" algn="ctr">
                <a:defRPr/>
              </a:pPr>
              <a:r>
                <a:rPr lang="en-US" altLang="zh-CN" sz="2200" b="1" smtClean="0">
                  <a:solidFill>
                    <a:srgbClr val="B06C3E"/>
                  </a:solidFill>
                  <a:latin typeface="Times New Roman" panose="02020603050405020304" pitchFamily="18" charset="0"/>
                  <a:cs typeface="Times New Roman" panose="02020603050405020304" pitchFamily="18" charset="0"/>
                  <a:sym typeface="+mn-lt"/>
                </a:rPr>
                <a:t>Tr</a:t>
              </a:r>
              <a:r>
                <a:rPr lang="vi-VN" altLang="zh-CN" sz="2200" b="1" smtClean="0">
                  <a:solidFill>
                    <a:srgbClr val="B06C3E"/>
                  </a:solidFill>
                  <a:latin typeface="Times New Roman" panose="02020603050405020304" pitchFamily="18" charset="0"/>
                  <a:cs typeface="Times New Roman" panose="02020603050405020304" pitchFamily="18" charset="0"/>
                  <a:sym typeface="+mn-lt"/>
                </a:rPr>
                <a:t>ườ</a:t>
              </a:r>
              <a:r>
                <a:rPr lang="en-US" altLang="zh-CN" sz="2200" b="1" smtClean="0">
                  <a:solidFill>
                    <a:srgbClr val="B06C3E"/>
                  </a:solidFill>
                  <a:latin typeface="Times New Roman" panose="02020603050405020304" pitchFamily="18" charset="0"/>
                  <a:cs typeface="Times New Roman" panose="02020603050405020304" pitchFamily="18" charset="0"/>
                  <a:sym typeface="+mn-lt"/>
                </a:rPr>
                <a:t>ng S</a:t>
              </a:r>
              <a:r>
                <a:rPr lang="vi-VN" altLang="zh-CN" sz="2200" b="1" smtClean="0">
                  <a:solidFill>
                    <a:srgbClr val="B06C3E"/>
                  </a:solidFill>
                  <a:latin typeface="Times New Roman" panose="02020603050405020304" pitchFamily="18" charset="0"/>
                  <a:cs typeface="Times New Roman" panose="02020603050405020304" pitchFamily="18" charset="0"/>
                  <a:sym typeface="+mn-lt"/>
                </a:rPr>
                <a:t>ơ</a:t>
              </a:r>
              <a:r>
                <a:rPr lang="en-US" altLang="zh-CN" sz="2200" b="1" smtClean="0">
                  <a:solidFill>
                    <a:srgbClr val="B06C3E"/>
                  </a:solidFill>
                  <a:latin typeface="Times New Roman" panose="02020603050405020304" pitchFamily="18" charset="0"/>
                  <a:cs typeface="Times New Roman" panose="02020603050405020304" pitchFamily="18" charset="0"/>
                  <a:sym typeface="+mn-lt"/>
                </a:rPr>
                <a:t>n</a:t>
              </a:r>
              <a:endParaRPr kumimoji="0" lang="en-US" altLang="zh-CN" sz="2200" b="1" i="0" u="none" strike="noStrike" kern="1200" cap="none" spc="0" normalizeH="0" baseline="0" noProof="0" dirty="0">
                <a:ln>
                  <a:noFill/>
                </a:ln>
                <a:solidFill>
                  <a:srgbClr val="B06C3E"/>
                </a:solidFill>
                <a:effectLst/>
                <a:uLnTx/>
                <a:uFillTx/>
                <a:latin typeface="Times New Roman" panose="02020603050405020304" pitchFamily="18" charset="0"/>
                <a:cs typeface="Times New Roman" panose="02020603050405020304" pitchFamily="18" charset="0"/>
                <a:sym typeface="+mn-lt"/>
              </a:endParaRPr>
            </a:p>
          </p:txBody>
        </p:sp>
      </p:grpSp>
      <p:pic>
        <p:nvPicPr>
          <p:cNvPr id="11" name="图片 23" descr="8c028dabe04d64ea3c3aa11767f6d819">
            <a:extLst>
              <a:ext uri="{FF2B5EF4-FFF2-40B4-BE49-F238E27FC236}">
                <a16:creationId xmlns="" xmlns:a16="http://schemas.microsoft.com/office/drawing/2014/main" id="{74978D22-1740-4DFE-8D54-9434E640BB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4605" y="2238234"/>
            <a:ext cx="6337395" cy="4804012"/>
          </a:xfrm>
          <a:prstGeom prst="rect">
            <a:avLst/>
          </a:prstGeom>
        </p:spPr>
      </p:pic>
      <p:sp>
        <p:nvSpPr>
          <p:cNvPr id="13" name="TextBox 12"/>
          <p:cNvSpPr txBox="1"/>
          <p:nvPr/>
        </p:nvSpPr>
        <p:spPr>
          <a:xfrm>
            <a:off x="7791964" y="2792633"/>
            <a:ext cx="2561835" cy="769441"/>
          </a:xfrm>
          <a:prstGeom prst="rect">
            <a:avLst/>
          </a:prstGeom>
          <a:noFill/>
        </p:spPr>
        <p:txBody>
          <a:bodyPr wrap="square" rtlCol="0">
            <a:spAutoFit/>
          </a:bodyPr>
          <a:lstStyle/>
          <a:p>
            <a:pPr algn="ctr"/>
            <a:r>
              <a:rPr lang="en-US" sz="2200" b="1">
                <a:solidFill>
                  <a:srgbClr val="B06C3E"/>
                </a:solidFill>
                <a:latin typeface="Times New Roman" panose="02020603050405020304" pitchFamily="18" charset="0"/>
                <a:cs typeface="Times New Roman" panose="02020603050405020304" pitchFamily="18" charset="0"/>
              </a:rPr>
              <a:t>Mỹ ném </a:t>
            </a:r>
            <a:r>
              <a:rPr lang="en-US" sz="2200" b="1" smtClean="0">
                <a:solidFill>
                  <a:srgbClr val="B06C3E"/>
                </a:solidFill>
                <a:latin typeface="Times New Roman" panose="02020603050405020304" pitchFamily="18" charset="0"/>
                <a:cs typeface="Times New Roman" panose="02020603050405020304" pitchFamily="18" charset="0"/>
              </a:rPr>
              <a:t>bom</a:t>
            </a:r>
          </a:p>
          <a:p>
            <a:pPr algn="ctr"/>
            <a:r>
              <a:rPr lang="en-US" sz="2200" b="1" smtClean="0">
                <a:solidFill>
                  <a:srgbClr val="B06C3E"/>
                </a:solidFill>
                <a:latin typeface="Times New Roman" panose="02020603050405020304" pitchFamily="18" charset="0"/>
                <a:cs typeface="Times New Roman" panose="02020603050405020304" pitchFamily="18" charset="0"/>
              </a:rPr>
              <a:t>đ</a:t>
            </a:r>
            <a:r>
              <a:rPr lang="vi-VN" sz="2200" b="1" smtClean="0">
                <a:solidFill>
                  <a:srgbClr val="B06C3E"/>
                </a:solidFill>
                <a:latin typeface="Times New Roman" panose="02020603050405020304" pitchFamily="18" charset="0"/>
                <a:cs typeface="Times New Roman" panose="02020603050405020304" pitchFamily="18" charset="0"/>
              </a:rPr>
              <a:t>ườ</a:t>
            </a:r>
            <a:r>
              <a:rPr lang="en-US" sz="2200" b="1" smtClean="0">
                <a:solidFill>
                  <a:srgbClr val="B06C3E"/>
                </a:solidFill>
                <a:latin typeface="Times New Roman" panose="02020603050405020304" pitchFamily="18" charset="0"/>
                <a:cs typeface="Times New Roman" panose="02020603050405020304" pitchFamily="18" charset="0"/>
              </a:rPr>
              <a:t>ng Tr</a:t>
            </a:r>
            <a:r>
              <a:rPr lang="vi-VN" sz="2200" b="1" smtClean="0">
                <a:solidFill>
                  <a:srgbClr val="B06C3E"/>
                </a:solidFill>
                <a:latin typeface="Times New Roman" panose="02020603050405020304" pitchFamily="18" charset="0"/>
                <a:cs typeface="Times New Roman" panose="02020603050405020304" pitchFamily="18" charset="0"/>
              </a:rPr>
              <a:t>ườ</a:t>
            </a:r>
            <a:r>
              <a:rPr lang="en-US" sz="2200" b="1" smtClean="0">
                <a:solidFill>
                  <a:srgbClr val="B06C3E"/>
                </a:solidFill>
                <a:latin typeface="Times New Roman" panose="02020603050405020304" pitchFamily="18" charset="0"/>
                <a:cs typeface="Times New Roman" panose="02020603050405020304" pitchFamily="18" charset="0"/>
              </a:rPr>
              <a:t>ng S</a:t>
            </a:r>
            <a:r>
              <a:rPr lang="vi-VN" sz="2200" b="1" smtClean="0">
                <a:solidFill>
                  <a:srgbClr val="B06C3E"/>
                </a:solidFill>
                <a:latin typeface="Times New Roman" panose="02020603050405020304" pitchFamily="18" charset="0"/>
                <a:cs typeface="Times New Roman" panose="02020603050405020304" pitchFamily="18" charset="0"/>
              </a:rPr>
              <a:t>ơ</a:t>
            </a:r>
            <a:r>
              <a:rPr lang="en-US" sz="2200" b="1" smtClean="0">
                <a:solidFill>
                  <a:srgbClr val="B06C3E"/>
                </a:solidFill>
                <a:latin typeface="Times New Roman" panose="02020603050405020304" pitchFamily="18" charset="0"/>
                <a:cs typeface="Times New Roman" panose="02020603050405020304" pitchFamily="18" charset="0"/>
              </a:rPr>
              <a:t>n</a:t>
            </a:r>
            <a:endParaRPr lang="en-US" sz="2200" b="1">
              <a:solidFill>
                <a:srgbClr val="B06C3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36568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1000"/>
                                        <p:tgtEl>
                                          <p:spTgt spid="13"/>
                                        </p:tgtEl>
                                      </p:cBhvr>
                                    </p:animEffect>
                                  </p:childTnLst>
                                </p:cTn>
                              </p:par>
                              <p:par>
                                <p:cTn id="11" presetID="21"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332"/>
            <a:ext cx="9618906" cy="5410635"/>
          </a:xfrm>
          <a:prstGeom prst="rect">
            <a:avLst/>
          </a:prstGeom>
        </p:spPr>
      </p:pic>
      <p:pic>
        <p:nvPicPr>
          <p:cNvPr id="4" name="图片 19">
            <a:extLst>
              <a:ext uri="{FF2B5EF4-FFF2-40B4-BE49-F238E27FC236}">
                <a16:creationId xmlns="" xmlns:a16="http://schemas.microsoft.com/office/drawing/2014/main" id="{0E6BFE63-F3C8-4133-B18B-024247ED17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173" y="160760"/>
            <a:ext cx="1115509" cy="876472"/>
          </a:xfrm>
          <a:prstGeom prst="rect">
            <a:avLst/>
          </a:prstGeom>
        </p:spPr>
      </p:pic>
      <p:pic>
        <p:nvPicPr>
          <p:cNvPr id="5" name="图片 21">
            <a:extLst>
              <a:ext uri="{FF2B5EF4-FFF2-40B4-BE49-F238E27FC236}">
                <a16:creationId xmlns="" xmlns:a16="http://schemas.microsoft.com/office/drawing/2014/main" id="{044BA694-63F0-4FD1-AF7C-B8BA69034B7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7131" y="297132"/>
            <a:ext cx="357592" cy="603727"/>
          </a:xfrm>
          <a:prstGeom prst="rect">
            <a:avLst/>
          </a:prstGeom>
        </p:spPr>
      </p:pic>
      <p:sp>
        <p:nvSpPr>
          <p:cNvPr id="6" name="TextBox 5"/>
          <p:cNvSpPr txBox="1"/>
          <p:nvPr/>
        </p:nvSpPr>
        <p:spPr>
          <a:xfrm>
            <a:off x="1343681" y="275829"/>
            <a:ext cx="10672549"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Những tấm g</a:t>
            </a:r>
            <a:r>
              <a:rPr lang="vi-VN" sz="3600" b="1">
                <a:latin typeface="Times New Roman" panose="02020603050405020304" pitchFamily="18" charset="0"/>
                <a:cs typeface="Times New Roman" panose="02020603050405020304" pitchFamily="18" charset="0"/>
              </a:rPr>
              <a:t>ươ</a:t>
            </a:r>
            <a:r>
              <a:rPr lang="en-US" sz="3600" b="1">
                <a:latin typeface="Times New Roman" panose="02020603050405020304" pitchFamily="18" charset="0"/>
                <a:cs typeface="Times New Roman" panose="02020603050405020304" pitchFamily="18" charset="0"/>
              </a:rPr>
              <a:t>ng anh hùng trên đ</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Tr</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S</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n </a:t>
            </a:r>
          </a:p>
        </p:txBody>
      </p:sp>
      <p:pic>
        <p:nvPicPr>
          <p:cNvPr id="9" name="图片 3">
            <a:extLst>
              <a:ext uri="{FF2B5EF4-FFF2-40B4-BE49-F238E27FC236}">
                <a16:creationId xmlns="" xmlns:a16="http://schemas.microsoft.com/office/drawing/2014/main" id="{292F8792-DCC8-41BA-9ABF-645745A3CE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01050" y="982765"/>
            <a:ext cx="4994941" cy="453694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853" y="4235973"/>
            <a:ext cx="2307636" cy="1828801"/>
          </a:xfrm>
          <a:prstGeom prst="rect">
            <a:avLst/>
          </a:prstGeom>
        </p:spPr>
      </p:pic>
      <p:sp>
        <p:nvSpPr>
          <p:cNvPr id="14" name="TextBox 13"/>
          <p:cNvSpPr txBox="1"/>
          <p:nvPr/>
        </p:nvSpPr>
        <p:spPr>
          <a:xfrm>
            <a:off x="5104261" y="6177161"/>
            <a:ext cx="2416819"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Thời gian: </a:t>
            </a:r>
            <a:r>
              <a:rPr lang="en-US" sz="2400" smtClean="0">
                <a:latin typeface="Times New Roman" panose="02020603050405020304" pitchFamily="18" charset="0"/>
                <a:cs typeface="Times New Roman" panose="02020603050405020304" pitchFamily="18" charset="0"/>
              </a:rPr>
              <a:t>3 phút</a:t>
            </a:r>
            <a:endParaRPr lang="en-US" sz="2400">
              <a:latin typeface="Times New Roman" panose="02020603050405020304" pitchFamily="18" charset="0"/>
              <a:cs typeface="Times New Roman" panose="02020603050405020304" pitchFamily="18" charset="0"/>
            </a:endParaRPr>
          </a:p>
        </p:txBody>
      </p:sp>
      <p:sp>
        <p:nvSpPr>
          <p:cNvPr id="7" name="TextBox 6"/>
          <p:cNvSpPr txBox="1"/>
          <p:nvPr/>
        </p:nvSpPr>
        <p:spPr>
          <a:xfrm>
            <a:off x="7772330" y="2450134"/>
            <a:ext cx="2852382" cy="1938992"/>
          </a:xfrm>
          <a:prstGeom prst="rect">
            <a:avLst/>
          </a:prstGeom>
          <a:noFill/>
        </p:spPr>
        <p:txBody>
          <a:bodyPr wrap="square" rtlCol="0">
            <a:spAutoFit/>
          </a:bodyPr>
          <a:lstStyle/>
          <a:p>
            <a:pPr algn="just"/>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thầm</a:t>
            </a:r>
            <a:r>
              <a:rPr lang="en-US" sz="2400" i="1" dirty="0">
                <a:latin typeface="Times New Roman" panose="02020603050405020304" pitchFamily="18" charset="0"/>
                <a:cs typeface="Times New Roman" panose="02020603050405020304" pitchFamily="18" charset="0"/>
              </a:rPr>
              <a:t> SGK </a:t>
            </a:r>
            <a:r>
              <a:rPr lang="en-US" sz="2400" i="1" dirty="0" err="1">
                <a:latin typeface="Times New Roman" panose="02020603050405020304" pitchFamily="18" charset="0"/>
                <a:cs typeface="Times New Roman" panose="02020603050405020304" pitchFamily="18" charset="0"/>
              </a:rPr>
              <a:t>trang</a:t>
            </a:r>
            <a:r>
              <a:rPr lang="en-US" sz="2400" i="1" dirty="0">
                <a:latin typeface="Times New Roman" panose="02020603050405020304" pitchFamily="18" charset="0"/>
                <a:cs typeface="Times New Roman" panose="02020603050405020304" pitchFamily="18" charset="0"/>
              </a:rPr>
              <a:t> 47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chỗ</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ngày</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đất</a:t>
            </a:r>
            <a:r>
              <a:rPr lang="en-US" sz="2400" i="1" dirty="0" smtClean="0">
                <a:latin typeface="Times New Roman" panose="02020603050405020304" pitchFamily="18" charset="0"/>
                <a:cs typeface="Times New Roman" panose="02020603050405020304" pitchFamily="18" charset="0"/>
              </a:rPr>
              <a:t> n</a:t>
            </a:r>
            <a:r>
              <a:rPr lang="vi-VN" sz="2400" i="1" dirty="0" smtClean="0">
                <a:latin typeface="Times New Roman" panose="02020603050405020304" pitchFamily="18" charset="0"/>
                <a:cs typeface="Times New Roman" panose="02020603050405020304" pitchFamily="18" charset="0"/>
              </a:rPr>
              <a:t>ướ</a:t>
            </a:r>
            <a:r>
              <a:rPr lang="en-US" sz="2400" i="1" dirty="0">
                <a:latin typeface="Times New Roman" panose="02020603050405020304" pitchFamily="18" charset="0"/>
                <a:cs typeface="Times New Roman" panose="02020603050405020304" pitchFamily="18" charset="0"/>
              </a:rPr>
              <a:t>c </a:t>
            </a:r>
            <a:r>
              <a:rPr lang="en-US" sz="2400" i="1" dirty="0" err="1">
                <a:latin typeface="Times New Roman" panose="02020603050405020304" pitchFamily="18" charset="0"/>
                <a:cs typeface="Times New Roman" panose="02020603050405020304" pitchFamily="18" charset="0"/>
              </a:rPr>
              <a:t>thống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thầm</a:t>
            </a:r>
            <a:r>
              <a:rPr lang="en-US" sz="2400" i="1" dirty="0" smtClean="0">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895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3.33333E-6 -3.7037E-6 L -0.00013 -0.01551 " pathEditMode="relative" rAng="0" ptsTypes="AA">
                                      <p:cBhvr>
                                        <p:cTn id="6" dur="375" accel="50000" decel="50000" autoRev="1" fill="hold">
                                          <p:stCondLst>
                                            <p:cond delay="0"/>
                                          </p:stCondLst>
                                        </p:cTn>
                                        <p:tgtEl>
                                          <p:spTgt spid="14"/>
                                        </p:tgtEl>
                                        <p:attrNameLst>
                                          <p:attrName>ppt_x</p:attrName>
                                          <p:attrName>ppt_y</p:attrName>
                                        </p:attrNameLst>
                                      </p:cBhvr>
                                      <p:rCtr x="-1300" y="-78700"/>
                                    </p:animMotion>
                                    <p:animRot by="1500000">
                                      <p:cBhvr>
                                        <p:cTn id="7" dur="188" fill="hold">
                                          <p:stCondLst>
                                            <p:cond delay="0"/>
                                          </p:stCondLst>
                                        </p:cTn>
                                        <p:tgtEl>
                                          <p:spTgt spid="14"/>
                                        </p:tgtEl>
                                        <p:attrNameLst>
                                          <p:attrName>r</p:attrName>
                                        </p:attrNameLst>
                                      </p:cBhvr>
                                    </p:animRot>
                                    <p:animRot by="-1500000">
                                      <p:cBhvr>
                                        <p:cTn id="8" dur="188" fill="hold">
                                          <p:stCondLst>
                                            <p:cond delay="188"/>
                                          </p:stCondLst>
                                        </p:cTn>
                                        <p:tgtEl>
                                          <p:spTgt spid="14"/>
                                        </p:tgtEl>
                                        <p:attrNameLst>
                                          <p:attrName>r</p:attrName>
                                        </p:attrNameLst>
                                      </p:cBhvr>
                                    </p:animRot>
                                    <p:animRot by="-1500000">
                                      <p:cBhvr>
                                        <p:cTn id="9" dur="188" fill="hold">
                                          <p:stCondLst>
                                            <p:cond delay="375"/>
                                          </p:stCondLst>
                                        </p:cTn>
                                        <p:tgtEl>
                                          <p:spTgt spid="14"/>
                                        </p:tgtEl>
                                        <p:attrNameLst>
                                          <p:attrName>r</p:attrName>
                                        </p:attrNameLst>
                                      </p:cBhvr>
                                    </p:animRot>
                                    <p:animRot by="1500000">
                                      <p:cBhvr>
                                        <p:cTn id="10" dur="188" fill="hold">
                                          <p:stCondLst>
                                            <p:cond delay="563"/>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25" y="464024"/>
            <a:ext cx="3848676" cy="5370394"/>
          </a:xfrm>
          <a:prstGeom prst="rect">
            <a:avLst/>
          </a:prstGeom>
        </p:spPr>
      </p:pic>
      <p:sp>
        <p:nvSpPr>
          <p:cNvPr id="7" name="TextBox 6"/>
          <p:cNvSpPr txBox="1"/>
          <p:nvPr/>
        </p:nvSpPr>
        <p:spPr>
          <a:xfrm>
            <a:off x="777725" y="5861714"/>
            <a:ext cx="3848676" cy="738664"/>
          </a:xfrm>
          <a:prstGeom prst="rect">
            <a:avLst/>
          </a:prstGeom>
          <a:noFill/>
        </p:spPr>
        <p:txBody>
          <a:bodyPr wrap="square" rtlCol="0">
            <a:spAutoFit/>
          </a:bodyPr>
          <a:lstStyle/>
          <a:p>
            <a:pPr algn="ctr"/>
            <a:r>
              <a:rPr lang="en-US" sz="2400" smtClean="0">
                <a:latin typeface="Times New Roman" panose="02020603050405020304" pitchFamily="18" charset="0"/>
                <a:cs typeface="Times New Roman" panose="02020603050405020304" pitchFamily="18" charset="0"/>
              </a:rPr>
              <a:t>Nguyễn Viết Sinh</a:t>
            </a:r>
          </a:p>
          <a:p>
            <a:pPr algn="ctr"/>
            <a:r>
              <a:rPr lang="en-US">
                <a:latin typeface="Times New Roman" panose="02020603050405020304" pitchFamily="18" charset="0"/>
                <a:cs typeface="Times New Roman" panose="02020603050405020304" pitchFamily="18" charset="0"/>
              </a:rPr>
              <a:t>Anh hùng Lực l</a:t>
            </a:r>
            <a:r>
              <a:rPr lang="vi-VN" smtClean="0">
                <a:latin typeface="Times New Roman" panose="02020603050405020304" pitchFamily="18" charset="0"/>
                <a:cs typeface="Times New Roman" panose="02020603050405020304" pitchFamily="18" charset="0"/>
              </a:rPr>
              <a:t>ượ</a:t>
            </a:r>
            <a:r>
              <a:rPr lang="en-US">
                <a:latin typeface="Times New Roman" panose="02020603050405020304" pitchFamily="18" charset="0"/>
                <a:cs typeface="Times New Roman" panose="02020603050405020304" pitchFamily="18" charset="0"/>
              </a:rPr>
              <a:t>ng vũ trang nhân </a:t>
            </a:r>
            <a:r>
              <a:rPr lang="en-US" smtClean="0">
                <a:latin typeface="Times New Roman" panose="02020603050405020304" pitchFamily="18" charset="0"/>
                <a:cs typeface="Times New Roman" panose="02020603050405020304" pitchFamily="18" charset="0"/>
              </a:rPr>
              <a:t>dân</a:t>
            </a: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5404125" y="2443706"/>
            <a:ext cx="5936776" cy="2308324"/>
          </a:xfrm>
          <a:prstGeom prst="rect">
            <a:avLst/>
          </a:prstGeom>
          <a:noFill/>
        </p:spPr>
        <p:txBody>
          <a:bodyPr wrap="square" rtlCol="0">
            <a:spAutoFit/>
          </a:bodyPr>
          <a:lstStyle/>
          <a:p>
            <a:pPr algn="just"/>
            <a:r>
              <a:rPr lang="en-US" sz="2400" smtClean="0">
                <a:latin typeface="Times New Roman" panose="02020603050405020304" pitchFamily="18" charset="0"/>
                <a:cs typeface="Times New Roman" pitchFamily="18" charset="0"/>
              </a:rPr>
              <a:t>Nguyễn </a:t>
            </a:r>
            <a:r>
              <a:rPr lang="en-US" sz="2400">
                <a:latin typeface="Times New Roman" panose="02020603050405020304" pitchFamily="18" charset="0"/>
                <a:cs typeface="Times New Roman" pitchFamily="18" charset="0"/>
              </a:rPr>
              <a:t>Viết Sinh là một trong </a:t>
            </a:r>
            <a:r>
              <a:rPr lang="en-US" sz="2400" smtClean="0">
                <a:latin typeface="Times New Roman" panose="02020603050405020304" pitchFamily="18" charset="0"/>
                <a:cs typeface="Times New Roman" pitchFamily="18" charset="0"/>
              </a:rPr>
              <a:t>những ng</a:t>
            </a:r>
            <a:r>
              <a:rPr lang="vi-VN" sz="2400" smtClean="0">
                <a:latin typeface="Times New Roman" panose="02020603050405020304" pitchFamily="18" charset="0"/>
                <a:cs typeface="Times New Roman" pitchFamily="18" charset="0"/>
              </a:rPr>
              <a:t>ườ</a:t>
            </a:r>
            <a:r>
              <a:rPr lang="en-US" sz="2400" smtClean="0">
                <a:latin typeface="Times New Roman" panose="02020603050405020304" pitchFamily="18" charset="0"/>
                <a:cs typeface="Times New Roman" pitchFamily="18" charset="0"/>
              </a:rPr>
              <a:t>i </a:t>
            </a:r>
            <a:r>
              <a:rPr lang="en-US" sz="2400">
                <a:latin typeface="Times New Roman" panose="02020603050405020304" pitchFamily="18" charset="0"/>
                <a:cs typeface="Times New Roman" pitchFamily="18" charset="0"/>
              </a:rPr>
              <a:t>anh hùng Trường Sơn. Trong vòng 4 năm với 1.089 ngày làm việc, </a:t>
            </a:r>
            <a:r>
              <a:rPr lang="en-US" sz="2400" smtClean="0">
                <a:latin typeface="Times New Roman" panose="02020603050405020304" pitchFamily="18" charset="0"/>
                <a:cs typeface="Times New Roman" pitchFamily="18" charset="0"/>
              </a:rPr>
              <a:t>ông đã </a:t>
            </a:r>
            <a:r>
              <a:rPr lang="en-US" sz="2400">
                <a:latin typeface="Times New Roman" panose="02020603050405020304" pitchFamily="18" charset="0"/>
                <a:cs typeface="Times New Roman" pitchFamily="18" charset="0"/>
              </a:rPr>
              <a:t>mang h</a:t>
            </a:r>
            <a:r>
              <a:rPr lang="vi-VN" sz="2400" smtClean="0">
                <a:latin typeface="Times New Roman" panose="02020603050405020304" pitchFamily="18" charset="0"/>
                <a:cs typeface="Times New Roman" pitchFamily="18" charset="0"/>
              </a:rPr>
              <a:t>ơ</a:t>
            </a:r>
            <a:r>
              <a:rPr lang="en-US" sz="2400">
                <a:latin typeface="Times New Roman" panose="02020603050405020304" pitchFamily="18" charset="0"/>
                <a:cs typeface="Times New Roman" pitchFamily="18" charset="0"/>
              </a:rPr>
              <a:t>n 55 tấn hàng trên l</a:t>
            </a:r>
            <a:r>
              <a:rPr lang="vi-VN" sz="2400" smtClean="0">
                <a:latin typeface="Times New Roman" panose="02020603050405020304" pitchFamily="18" charset="0"/>
                <a:cs typeface="Times New Roman" pitchFamily="18" charset="0"/>
              </a:rPr>
              <a:t>ư</a:t>
            </a:r>
            <a:r>
              <a:rPr lang="en-US" sz="2400">
                <a:latin typeface="Times New Roman" panose="02020603050405020304" pitchFamily="18" charset="0"/>
                <a:cs typeface="Times New Roman" pitchFamily="18" charset="0"/>
              </a:rPr>
              <a:t>ng và đi qua quãng </a:t>
            </a:r>
            <a:r>
              <a:rPr lang="en-US" sz="2400" smtClean="0">
                <a:latin typeface="Times New Roman" panose="02020603050405020304" pitchFamily="18" charset="0"/>
                <a:cs typeface="Times New Roman" pitchFamily="18" charset="0"/>
              </a:rPr>
              <a:t>đ</a:t>
            </a:r>
            <a:r>
              <a:rPr lang="vi-VN" sz="2400" smtClean="0">
                <a:latin typeface="Times New Roman" panose="02020603050405020304" pitchFamily="18" charset="0"/>
                <a:cs typeface="Times New Roman" pitchFamily="18" charset="0"/>
              </a:rPr>
              <a:t>ườ</a:t>
            </a:r>
            <a:r>
              <a:rPr lang="en-US" sz="2400">
                <a:latin typeface="Times New Roman" panose="02020603050405020304" pitchFamily="18" charset="0"/>
                <a:cs typeface="Times New Roman" pitchFamily="18" charset="0"/>
              </a:rPr>
              <a:t>ng có tổng </a:t>
            </a:r>
            <a:r>
              <a:rPr lang="en-US" sz="2400" smtClean="0">
                <a:latin typeface="Times New Roman" panose="02020603050405020304" pitchFamily="18" charset="0"/>
                <a:cs typeface="Times New Roman" pitchFamily="18" charset="0"/>
              </a:rPr>
              <a:t>chiều dài 41.25 km, t</a:t>
            </a:r>
            <a:r>
              <a:rPr lang="vi-VN" sz="2400" smtClean="0">
                <a:latin typeface="Times New Roman" panose="02020603050405020304" pitchFamily="18" charset="0"/>
                <a:cs typeface="Times New Roman" pitchFamily="18" charset="0"/>
              </a:rPr>
              <a:t>ươ</a:t>
            </a:r>
            <a:r>
              <a:rPr lang="en-US" sz="2400">
                <a:latin typeface="Times New Roman" panose="02020603050405020304" pitchFamily="18" charset="0"/>
                <a:cs typeface="Times New Roman" pitchFamily="18" charset="0"/>
              </a:rPr>
              <a:t>ng </a:t>
            </a:r>
            <a:r>
              <a:rPr lang="en-US" sz="2400" smtClean="0">
                <a:latin typeface="Times New Roman" panose="02020603050405020304" pitchFamily="18" charset="0"/>
                <a:cs typeface="Times New Roman" pitchFamily="18" charset="0"/>
              </a:rPr>
              <a:t>đ</a:t>
            </a:r>
            <a:r>
              <a:rPr lang="vi-VN" sz="2400" smtClean="0">
                <a:latin typeface="Times New Roman" panose="02020603050405020304" pitchFamily="18" charset="0"/>
                <a:cs typeface="Times New Roman" pitchFamily="18" charset="0"/>
              </a:rPr>
              <a:t>ươ</a:t>
            </a:r>
            <a:r>
              <a:rPr lang="en-US" sz="2400">
                <a:latin typeface="Times New Roman" panose="02020603050405020304" pitchFamily="18" charset="0"/>
                <a:cs typeface="Times New Roman" pitchFamily="18" charset="0"/>
              </a:rPr>
              <a:t>ng 1 vòng trái đất theo </a:t>
            </a:r>
            <a:r>
              <a:rPr lang="en-US" sz="2400" smtClean="0">
                <a:latin typeface="Times New Roman" panose="02020603050405020304" pitchFamily="18" charset="0"/>
                <a:cs typeface="Times New Roman" pitchFamily="18" charset="0"/>
              </a:rPr>
              <a:t>đ</a:t>
            </a:r>
            <a:r>
              <a:rPr lang="vi-VN" sz="2400" smtClean="0">
                <a:latin typeface="Times New Roman" panose="02020603050405020304" pitchFamily="18" charset="0"/>
                <a:cs typeface="Times New Roman" pitchFamily="18" charset="0"/>
              </a:rPr>
              <a:t>ườ</a:t>
            </a:r>
            <a:r>
              <a:rPr lang="en-US" sz="2400">
                <a:latin typeface="Times New Roman" panose="02020603050405020304" pitchFamily="18" charset="0"/>
                <a:cs typeface="Times New Roman" pitchFamily="18" charset="0"/>
              </a:rPr>
              <a:t>ng xích </a:t>
            </a:r>
            <a:r>
              <a:rPr lang="en-US" sz="2400" smtClean="0">
                <a:latin typeface="Times New Roman" panose="02020603050405020304" pitchFamily="18" charset="0"/>
                <a:cs typeface="Times New Roman" pitchFamily="18" charset="0"/>
              </a:rPr>
              <a:t>đạo.</a:t>
            </a:r>
            <a:endParaRPr lang="en-US" sz="24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1218870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513" y="0"/>
            <a:ext cx="10719620" cy="6619164"/>
          </a:xfrm>
          <a:prstGeom prst="rect">
            <a:avLst/>
          </a:prstGeom>
        </p:spPr>
      </p:pic>
      <p:pic>
        <p:nvPicPr>
          <p:cNvPr id="1026" name="Picture 2" descr="Trao bằng kỷ lục gùi hàng cho anh hùng đặc biệt - VietNam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652" y="952087"/>
            <a:ext cx="7301553" cy="3427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74693" y="5286558"/>
            <a:ext cx="9362364" cy="954107"/>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Anh </a:t>
            </a:r>
            <a:r>
              <a:rPr lang="en-US" sz="2800" smtClean="0">
                <a:latin typeface="Times New Roman" panose="02020603050405020304" pitchFamily="18" charset="0"/>
                <a:cs typeface="Times New Roman" panose="02020603050405020304" pitchFamily="18" charset="0"/>
              </a:rPr>
              <a:t>hùng </a:t>
            </a:r>
            <a:r>
              <a:rPr lang="en-US" sz="2800">
                <a:latin typeface="Times New Roman" panose="02020603050405020304" pitchFamily="18" charset="0"/>
                <a:cs typeface="Times New Roman" panose="02020603050405020304" pitchFamily="18" charset="0"/>
              </a:rPr>
              <a:t>Lực luợng vũ trang nhân dân Nguyễn Viết Sinh và vợ nhận bằng kỷ lục </a:t>
            </a:r>
            <a:r>
              <a:rPr lang="en-US" sz="2800" smtClean="0">
                <a:latin typeface="Times New Roman" panose="02020603050405020304" pitchFamily="18" charset="0"/>
                <a:cs typeface="Times New Roman" panose="02020603050405020304" pitchFamily="18" charset="0"/>
              </a:rPr>
              <a:t>Việt Nam.</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162321"/>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0449"/>
            <a:ext cx="12192000" cy="6157551"/>
          </a:xfrm>
          <a:prstGeom prst="rect">
            <a:avLst/>
          </a:prstGeom>
        </p:spPr>
      </p:pic>
      <p:pic>
        <p:nvPicPr>
          <p:cNvPr id="4" name="Picture 2" descr="10_co_gai_nga_3_dong_loc_500"/>
          <p:cNvPicPr>
            <a:picLocks noChangeAspect="1" noChangeArrowheads="1"/>
          </p:cNvPicPr>
          <p:nvPr/>
        </p:nvPicPr>
        <p:blipFill>
          <a:blip r:embed="rId3"/>
          <a:srcRect/>
          <a:stretch>
            <a:fillRect/>
          </a:stretch>
        </p:blipFill>
        <p:spPr bwMode="auto">
          <a:xfrm>
            <a:off x="4162567" y="122829"/>
            <a:ext cx="7397086" cy="2797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59559" y="921559"/>
            <a:ext cx="3384644" cy="1200329"/>
          </a:xfrm>
          <a:prstGeom prst="rect">
            <a:avLst/>
          </a:prstGeom>
          <a:noFill/>
        </p:spPr>
        <p:txBody>
          <a:bodyPr wrap="square" rtlCol="0">
            <a:spAutoFit/>
          </a:bodyPr>
          <a:lstStyle/>
          <a:p>
            <a:r>
              <a:rPr lang="en-US" sz="3600">
                <a:latin typeface="Dancing Script" panose="03080600040507000D00" pitchFamily="66" charset="0"/>
                <a:cs typeface="Times New Roman" panose="02020603050405020304" pitchFamily="18" charset="0"/>
              </a:rPr>
              <a:t>10 cô gái Ngã ba Đồng </a:t>
            </a:r>
            <a:r>
              <a:rPr lang="en-US" sz="3600" smtClean="0">
                <a:latin typeface="Dancing Script" panose="03080600040507000D00" pitchFamily="66" charset="0"/>
                <a:cs typeface="Times New Roman" panose="02020603050405020304" pitchFamily="18" charset="0"/>
              </a:rPr>
              <a:t>Lộc</a:t>
            </a:r>
            <a:endParaRPr lang="en-US" sz="3600">
              <a:latin typeface="Dancing Script" panose="03080600040507000D00" pitchFamily="66" charset="0"/>
              <a:cs typeface="Times New Roman" panose="02020603050405020304" pitchFamily="18" charset="0"/>
            </a:endParaRPr>
          </a:p>
        </p:txBody>
      </p:sp>
      <p:sp>
        <p:nvSpPr>
          <p:cNvPr id="7" name="TextBox 6"/>
          <p:cNvSpPr txBox="1"/>
          <p:nvPr/>
        </p:nvSpPr>
        <p:spPr>
          <a:xfrm>
            <a:off x="691486" y="3550482"/>
            <a:ext cx="10809027" cy="2677656"/>
          </a:xfrm>
          <a:prstGeom prst="rect">
            <a:avLst/>
          </a:prstGeom>
          <a:noFill/>
        </p:spPr>
        <p:txBody>
          <a:bodyPr wrap="square" rtlCol="0">
            <a:spAutoFit/>
          </a:bodyPr>
          <a:lstStyle/>
          <a:p>
            <a:pPr algn="just">
              <a:defRPr/>
            </a:pPr>
            <a:r>
              <a:rPr lang="en-US" sz="2400">
                <a:latin typeface="Times New Roman" pitchFamily="18" charset="0"/>
                <a:cs typeface="Times New Roman" pitchFamily="18" charset="0"/>
              </a:rPr>
              <a:t>Tiểu đội nữ thanh niên xung phong do Võ Thị Tần làm tiểu đội trưởng có 10 cô tuổi từ 17 đến 22, được giao nhiệm vụ sửa đường cho xe qua.</a:t>
            </a:r>
          </a:p>
          <a:p>
            <a:pPr algn="just">
              <a:defRPr/>
            </a:pPr>
            <a:r>
              <a:rPr lang="en-US" sz="2400" smtClean="0">
                <a:latin typeface="Times New Roman" pitchFamily="18" charset="0"/>
                <a:cs typeface="Times New Roman" pitchFamily="18" charset="0"/>
              </a:rPr>
              <a:t>Ngày 24-7-1968 </a:t>
            </a:r>
            <a:r>
              <a:rPr lang="en-US" sz="2400">
                <a:latin typeface="Times New Roman" pitchFamily="18" charset="0"/>
                <a:cs typeface="Times New Roman" pitchFamily="18" charset="0"/>
              </a:rPr>
              <a:t>sau nhiều trận bom cày nát đoạn đường, các cô vẫn không rời vị trí. Vừa dứt tiếng bom, các </a:t>
            </a:r>
            <a:r>
              <a:rPr lang="en-US" sz="2400" smtClean="0">
                <a:latin typeface="Times New Roman" pitchFamily="18" charset="0"/>
                <a:cs typeface="Times New Roman" pitchFamily="18" charset="0"/>
              </a:rPr>
              <a:t>cô lao </a:t>
            </a:r>
            <a:r>
              <a:rPr lang="en-US" sz="2400">
                <a:latin typeface="Times New Roman" pitchFamily="18" charset="0"/>
                <a:cs typeface="Times New Roman" pitchFamily="18" charset="0"/>
              </a:rPr>
              <a:t>ra dùng cuốc, xẻng san lấp hố bom, vá đường, thông xe. Ðến 16 giờ 30 phút, trận bom hủy diệt lại dội xuống Ðồng Lộc và cả 10 cô gái đã anh dũng hy sinh.</a:t>
            </a:r>
          </a:p>
          <a:p>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525314553"/>
      </p:ext>
    </p:extLst>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76" y="0"/>
            <a:ext cx="11045588" cy="6858000"/>
          </a:xfrm>
          <a:prstGeom prst="rect">
            <a:avLst/>
          </a:prstGeom>
        </p:spPr>
      </p:pic>
      <p:sp>
        <p:nvSpPr>
          <p:cNvPr id="6" name="TextBox 5"/>
          <p:cNvSpPr txBox="1"/>
          <p:nvPr/>
        </p:nvSpPr>
        <p:spPr>
          <a:xfrm>
            <a:off x="1102054" y="5370090"/>
            <a:ext cx="9742228" cy="523220"/>
          </a:xfrm>
          <a:prstGeom prst="rect">
            <a:avLst/>
          </a:prstGeom>
          <a:noFill/>
        </p:spPr>
        <p:txBody>
          <a:bodyPr wrap="square" rtlCol="0">
            <a:spAutoFit/>
          </a:bodyPr>
          <a:lstStyle/>
          <a:p>
            <a:pPr algn="ctr"/>
            <a:r>
              <a:rPr lang="en-US" sz="2800" smtClean="0">
                <a:latin typeface="Dancing Script" panose="03080600040507000D00" pitchFamily="66" charset="0"/>
                <a:cs typeface="Times New Roman" panose="02020603050405020304" pitchFamily="18" charset="0"/>
              </a:rPr>
              <a:t>T</a:t>
            </a:r>
            <a:r>
              <a:rPr lang="vi-VN" sz="2800" smtClean="0">
                <a:latin typeface="Dancing Script" panose="03080600040507000D00" pitchFamily="66" charset="0"/>
                <a:cs typeface="Times New Roman" panose="02020603050405020304" pitchFamily="18" charset="0"/>
              </a:rPr>
              <a:t>ượ</a:t>
            </a:r>
            <a:r>
              <a:rPr lang="en-US" sz="2800">
                <a:latin typeface="Dancing Script" panose="03080600040507000D00" pitchFamily="66" charset="0"/>
                <a:cs typeface="Times New Roman" panose="02020603050405020304" pitchFamily="18" charset="0"/>
              </a:rPr>
              <a:t>ng đài 10 liệt sĩ thanh </a:t>
            </a:r>
            <a:r>
              <a:rPr lang="en-US" sz="2800" smtClean="0">
                <a:latin typeface="Dancing Script" panose="03080600040507000D00" pitchFamily="66" charset="0"/>
                <a:cs typeface="Times New Roman" panose="02020603050405020304" pitchFamily="18" charset="0"/>
              </a:rPr>
              <a:t>niên xung phong </a:t>
            </a:r>
            <a:r>
              <a:rPr lang="en-US" sz="2800">
                <a:latin typeface="Dancing Script" panose="03080600040507000D00" pitchFamily="66" charset="0"/>
                <a:cs typeface="Times New Roman" panose="02020603050405020304" pitchFamily="18" charset="0"/>
              </a:rPr>
              <a:t>tại Ngã ba Đồng </a:t>
            </a:r>
            <a:r>
              <a:rPr lang="en-US" sz="2800" smtClean="0">
                <a:latin typeface="Dancing Script" panose="03080600040507000D00" pitchFamily="66" charset="0"/>
                <a:cs typeface="Times New Roman" panose="02020603050405020304" pitchFamily="18" charset="0"/>
              </a:rPr>
              <a:t>Lộc</a:t>
            </a:r>
            <a:endParaRPr lang="en-US" sz="2800">
              <a:latin typeface="Dancing Script" panose="03080600040507000D00" pitchFamily="66"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371" y="882275"/>
            <a:ext cx="7937595" cy="3867150"/>
          </a:xfrm>
          <a:prstGeom prst="rect">
            <a:avLst/>
          </a:prstGeom>
        </p:spPr>
      </p:pic>
    </p:spTree>
    <p:extLst>
      <p:ext uri="{BB962C8B-B14F-4D97-AF65-F5344CB8AC3E}">
        <p14:creationId xmlns:p14="http://schemas.microsoft.com/office/powerpoint/2010/main" val="273009463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636" y="3865138"/>
            <a:ext cx="5982849" cy="26888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636" y="207538"/>
            <a:ext cx="5982849" cy="3450062"/>
          </a:xfrm>
          <a:prstGeom prst="rect">
            <a:avLst/>
          </a:prstGeom>
        </p:spPr>
      </p:pic>
      <p:sp>
        <p:nvSpPr>
          <p:cNvPr id="7" name="TextBox 6"/>
          <p:cNvSpPr txBox="1"/>
          <p:nvPr/>
        </p:nvSpPr>
        <p:spPr>
          <a:xfrm>
            <a:off x="-150410" y="1932569"/>
            <a:ext cx="4504046" cy="1077218"/>
          </a:xfrm>
          <a:prstGeom prst="rect">
            <a:avLst/>
          </a:prstGeom>
          <a:no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sĩ</a:t>
            </a:r>
            <a:r>
              <a:rPr lang="en-US" sz="3200" dirty="0" smtClean="0">
                <a:latin typeface="Times New Roman" panose="02020603050405020304" pitchFamily="18" charset="0"/>
                <a:cs typeface="Times New Roman" panose="02020603050405020304" pitchFamily="18" charset="0"/>
              </a:rPr>
              <a:t> </a:t>
            </a:r>
          </a:p>
          <a:p>
            <a:pPr algn="ctr"/>
            <a:r>
              <a:rPr lang="en-US" sz="3200" dirty="0" err="1" smtClean="0">
                <a:latin typeface="Times New Roman" panose="02020603050405020304" pitchFamily="18" charset="0"/>
                <a:cs typeface="Times New Roman" panose="02020603050405020304" pitchFamily="18" charset="0"/>
              </a:rPr>
              <a:t>Tr</a:t>
            </a:r>
            <a:r>
              <a:rPr lang="vi-VN" sz="3200" dirty="0" smtClean="0">
                <a:latin typeface="Times New Roman" panose="02020603050405020304" pitchFamily="18" charset="0"/>
                <a:cs typeface="Times New Roman" panose="02020603050405020304" pitchFamily="18" charset="0"/>
              </a:rPr>
              <a:t>ườ</a:t>
            </a:r>
            <a:r>
              <a:rPr lang="en-US" sz="3200" dirty="0" smtClean="0">
                <a:latin typeface="Times New Roman" panose="02020603050405020304" pitchFamily="18" charset="0"/>
                <a:cs typeface="Times New Roman" panose="02020603050405020304" pitchFamily="18" charset="0"/>
              </a:rPr>
              <a:t>ng S</a:t>
            </a:r>
            <a:r>
              <a:rPr lang="vi-VN" sz="3200" dirty="0" smtClean="0">
                <a:latin typeface="Times New Roman" panose="02020603050405020304" pitchFamily="18" charset="0"/>
                <a:cs typeface="Times New Roman" panose="02020603050405020304" pitchFamily="18" charset="0"/>
              </a:rPr>
              <a:t>ơ</a:t>
            </a:r>
            <a:r>
              <a:rPr lang="en-US" sz="3200" dirty="0">
                <a:latin typeface="Times New Roman" panose="02020603050405020304" pitchFamily="18" charset="0"/>
                <a:cs typeface="Times New Roman" panose="02020603050405020304" pitchFamily="18" charset="0"/>
              </a:rPr>
              <a:t>n </a:t>
            </a:r>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Quảng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03767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270075" y="833030"/>
            <a:ext cx="9194043" cy="1200329"/>
          </a:xfrm>
          <a:prstGeom prst="rect">
            <a:avLst/>
          </a:prstGeom>
        </p:spPr>
        <p:txBody>
          <a:bodyPr wrap="square">
            <a:spAutoFit/>
          </a:bodyPr>
          <a:lstStyle/>
          <a:p>
            <a:r>
              <a:rPr lang="en-US" sz="3600" b="1">
                <a:latin typeface="Times New Roman" panose="02020603050405020304" pitchFamily="18" charset="0"/>
                <a:cs typeface="Times New Roman" panose="02020603050405020304" pitchFamily="18" charset="0"/>
              </a:rPr>
              <a:t>Tầm quan trọng của đ</a:t>
            </a:r>
            <a:r>
              <a:rPr lang="vi-VN" sz="3600" b="1">
                <a:latin typeface="Times New Roman" panose="02020603050405020304" pitchFamily="18" charset="0"/>
                <a:cs typeface="Times New Roman" panose="02020603050405020304" pitchFamily="18" charset="0"/>
              </a:rPr>
              <a:t>ường</a:t>
            </a:r>
            <a:r>
              <a:rPr lang="en-US" sz="3600" b="1">
                <a:latin typeface="Times New Roman" panose="02020603050405020304" pitchFamily="18" charset="0"/>
                <a:cs typeface="Times New Roman" panose="02020603050405020304" pitchFamily="18" charset="0"/>
              </a:rPr>
              <a:t> Tr</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S</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n trong sự nghiệp thống nhất đất n</a:t>
            </a:r>
            <a:r>
              <a:rPr lang="vi-VN" sz="3600" b="1">
                <a:latin typeface="Times New Roman" panose="02020603050405020304" pitchFamily="18" charset="0"/>
                <a:cs typeface="Times New Roman" panose="02020603050405020304" pitchFamily="18" charset="0"/>
              </a:rPr>
              <a:t>ướ</a:t>
            </a:r>
            <a:r>
              <a:rPr lang="en-US" sz="3600" b="1">
                <a:latin typeface="Times New Roman" panose="02020603050405020304" pitchFamily="18" charset="0"/>
                <a:cs typeface="Times New Roman" panose="02020603050405020304" pitchFamily="18" charset="0"/>
              </a:rPr>
              <a:t>c</a:t>
            </a:r>
          </a:p>
        </p:txBody>
      </p:sp>
      <p:grpSp>
        <p:nvGrpSpPr>
          <p:cNvPr id="6" name="组合 22">
            <a:extLst>
              <a:ext uri="{FF2B5EF4-FFF2-40B4-BE49-F238E27FC236}">
                <a16:creationId xmlns="" xmlns:a16="http://schemas.microsoft.com/office/drawing/2014/main" id="{F0308CEC-B242-473C-8D49-F97924FAE470}"/>
              </a:ext>
            </a:extLst>
          </p:cNvPr>
          <p:cNvGrpSpPr/>
          <p:nvPr/>
        </p:nvGrpSpPr>
        <p:grpSpPr>
          <a:xfrm>
            <a:off x="1041780" y="915074"/>
            <a:ext cx="1119117" cy="1036245"/>
            <a:chOff x="7591354" y="2577070"/>
            <a:chExt cx="1109010" cy="871365"/>
          </a:xfrm>
        </p:grpSpPr>
        <p:pic>
          <p:nvPicPr>
            <p:cNvPr id="7" name="图片 27">
              <a:extLst>
                <a:ext uri="{FF2B5EF4-FFF2-40B4-BE49-F238E27FC236}">
                  <a16:creationId xmlns="" xmlns:a16="http://schemas.microsoft.com/office/drawing/2014/main" id="{A1A53FCE-0189-487C-8328-1378DD3929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91354" y="2577070"/>
              <a:ext cx="1109010" cy="871365"/>
            </a:xfrm>
            <a:prstGeom prst="rect">
              <a:avLst/>
            </a:prstGeom>
          </p:spPr>
        </p:pic>
        <p:pic>
          <p:nvPicPr>
            <p:cNvPr id="9" name="图片 33">
              <a:extLst>
                <a:ext uri="{FF2B5EF4-FFF2-40B4-BE49-F238E27FC236}">
                  <a16:creationId xmlns="" xmlns:a16="http://schemas.microsoft.com/office/drawing/2014/main" id="{8EC2E966-D07B-43B0-933F-428270D57A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56211" y="2748824"/>
              <a:ext cx="379294" cy="527856"/>
            </a:xfrm>
            <a:prstGeom prst="rect">
              <a:avLst/>
            </a:prstGeom>
          </p:spPr>
        </p:pic>
      </p:grpSp>
      <p:pic>
        <p:nvPicPr>
          <p:cNvPr id="11" name="Picture 1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7164" b="29742" l="2686" r="18751">
                        <a14:foregroundMark x1="8125" y1="18611" x2="8125" y2="18611"/>
                        <a14:foregroundMark x1="8021" y1="19259" x2="8021" y2="19259"/>
                        <a14:foregroundMark x1="7604" y1="22407" x2="7604" y2="22407"/>
                        <a14:foregroundMark x1="7448" y1="26296" x2="7448" y2="26296"/>
                        <a14:foregroundMark x1="6354" y1="19259" x2="6354" y2="19259"/>
                        <a14:foregroundMark x1="6927" y1="15463" x2="6927" y2="15463"/>
                        <a14:foregroundMark x1="8958" y1="16667" x2="8958" y2="16667"/>
                        <a14:foregroundMark x1="9635" y1="19259" x2="9635" y2="19259"/>
                        <a14:foregroundMark x1="5000" y1="21667" x2="5000" y2="21667"/>
                        <a14:foregroundMark x1="5417" y1="18611" x2="5417" y2="18611"/>
                        <a14:foregroundMark x1="6250" y1="16667" x2="6250" y2="16667"/>
                        <a14:foregroundMark x1="7708" y1="15463" x2="7708" y2="15463"/>
                      </a14:backgroundRemoval>
                    </a14:imgEffect>
                  </a14:imgLayer>
                </a14:imgProps>
              </a:ext>
              <a:ext uri="{28A0092B-C50C-407E-A947-70E740481C1C}">
                <a14:useLocalDpi xmlns:a14="http://schemas.microsoft.com/office/drawing/2010/main" val="0"/>
              </a:ext>
            </a:extLst>
          </a:blip>
          <a:srcRect l="678" t="4342" r="79241" b="67436"/>
          <a:stretch/>
        </p:blipFill>
        <p:spPr>
          <a:xfrm>
            <a:off x="340286" y="2854899"/>
            <a:ext cx="1452427" cy="1148202"/>
          </a:xfrm>
          <a:prstGeom prst="rect">
            <a:avLst/>
          </a:prstGeom>
        </p:spPr>
      </p:pic>
      <p:sp>
        <p:nvSpPr>
          <p:cNvPr id="12" name="TextBox 11"/>
          <p:cNvSpPr txBox="1"/>
          <p:nvPr/>
        </p:nvSpPr>
        <p:spPr>
          <a:xfrm>
            <a:off x="2160896" y="2653141"/>
            <a:ext cx="9764404"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viện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sức</a:t>
            </a:r>
            <a:r>
              <a:rPr lang="en-US" sz="3200" dirty="0" smtClean="0">
                <a:latin typeface="Times New Roman" panose="02020603050405020304" pitchFamily="18" charset="0"/>
                <a:cs typeface="Times New Roman" panose="02020603050405020304" pitchFamily="18" charset="0"/>
              </a:rPr>
              <a:t> ng</a:t>
            </a:r>
            <a:r>
              <a:rPr lang="vi-VN" sz="3200" dirty="0" smtClean="0">
                <a:latin typeface="Times New Roman" panose="02020603050405020304" pitchFamily="18" charset="0"/>
                <a:cs typeface="Times New Roman" panose="02020603050405020304" pitchFamily="18" charset="0"/>
              </a:rPr>
              <a:t>ườ</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khí</a:t>
            </a:r>
            <a:r>
              <a:rPr lang="en-US" sz="3200" dirty="0" smtClean="0">
                <a:latin typeface="Times New Roman" panose="02020603050405020304" pitchFamily="18" charset="0"/>
                <a:cs typeface="Times New Roman" panose="02020603050405020304" pitchFamily="18" charset="0"/>
              </a:rPr>
              <a:t>, l</a:t>
            </a:r>
            <a:r>
              <a:rPr lang="vi-VN" sz="3200" dirty="0" smtClean="0">
                <a:latin typeface="Times New Roman" panose="02020603050405020304" pitchFamily="18" charset="0"/>
                <a:cs typeface="Times New Roman" panose="02020603050405020304" pitchFamily="18" charset="0"/>
              </a:rPr>
              <a:t>ươ</a:t>
            </a:r>
            <a:r>
              <a:rPr lang="en-US" sz="3200" dirty="0">
                <a:latin typeface="Times New Roman" panose="02020603050405020304" pitchFamily="18" charset="0"/>
                <a:cs typeface="Times New Roman" panose="02020603050405020304" pitchFamily="18" charset="0"/>
              </a:rPr>
              <a:t>ng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t>
            </a:r>
            <a:r>
              <a:rPr lang="vi-VN" sz="3200" dirty="0" smtClean="0">
                <a:latin typeface="Times New Roman" panose="02020603050405020304" pitchFamily="18" charset="0"/>
                <a:cs typeface="Times New Roman" panose="02020603050405020304" pitchFamily="18" charset="0"/>
              </a:rPr>
              <a:t>ườn</a:t>
            </a:r>
            <a:r>
              <a:rPr lang="en-US" sz="3200" dirty="0">
                <a:latin typeface="Times New Roman" panose="02020603050405020304" pitchFamily="18" charset="0"/>
                <a:cs typeface="Times New Roman" panose="02020603050405020304" pitchFamily="18" charset="0"/>
              </a:rPr>
              <a:t>g, </a:t>
            </a:r>
            <a:r>
              <a:rPr lang="en-US" sz="3200" dirty="0" err="1">
                <a:latin typeface="Times New Roman" panose="02020603050405020304" pitchFamily="18" charset="0"/>
                <a:cs typeface="Times New Roman" panose="02020603050405020304" pitchFamily="18" charset="0"/>
              </a:rPr>
              <a:t>góp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miền</a:t>
            </a:r>
            <a:r>
              <a:rPr lang="en-US" sz="3200" dirty="0" smtClean="0">
                <a:latin typeface="Times New Roman" panose="02020603050405020304" pitchFamily="18" charset="0"/>
                <a:cs typeface="Times New Roman" panose="02020603050405020304" pitchFamily="18" charset="0"/>
              </a:rPr>
              <a:t> Nam.</a:t>
            </a:r>
            <a:endParaRPr lang="en-US" sz="32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9259" b="62407" l="3646" r="17240">
                        <a14:foregroundMark x1="13177" y1="48333" x2="14531" y2="53148"/>
                        <a14:foregroundMark x1="13177" y1="50741" x2="13333" y2="45185"/>
                        <a14:foregroundMark x1="13854" y1="45648" x2="16146" y2="48333"/>
                        <a14:foregroundMark x1="11667" y1="49815" x2="11667" y2="49815"/>
                        <a14:foregroundMark x1="11667" y1="53426" x2="14531" y2="53148"/>
                        <a14:foregroundMark x1="12083" y1="52870" x2="11667" y2="50463"/>
                        <a14:foregroundMark x1="16042" y1="53148" x2="16042" y2="53148"/>
                        <a14:foregroundMark x1="13854" y1="56019" x2="13854" y2="56019"/>
                        <a14:foregroundMark x1="14531" y1="54074" x2="17240" y2="53611"/>
                      </a14:backgroundRemoval>
                    </a14:imgEffect>
                  </a14:imgLayer>
                </a14:imgProps>
              </a:ext>
              <a:ext uri="{28A0092B-C50C-407E-A947-70E740481C1C}">
                <a14:useLocalDpi xmlns:a14="http://schemas.microsoft.com/office/drawing/2010/main" val="0"/>
              </a:ext>
            </a:extLst>
          </a:blip>
          <a:srcRect l="2035" t="36424" r="81547" b="34630"/>
          <a:stretch/>
        </p:blipFill>
        <p:spPr>
          <a:xfrm>
            <a:off x="637292" y="4703771"/>
            <a:ext cx="1085451" cy="1180816"/>
          </a:xfrm>
          <a:prstGeom prst="rect">
            <a:avLst/>
          </a:prstGeom>
        </p:spPr>
      </p:pic>
      <p:sp>
        <p:nvSpPr>
          <p:cNvPr id="14" name="TextBox 13"/>
          <p:cNvSpPr txBox="1"/>
          <p:nvPr/>
        </p:nvSpPr>
        <p:spPr>
          <a:xfrm>
            <a:off x="2160895" y="4755570"/>
            <a:ext cx="9592953" cy="107721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Đ</a:t>
            </a:r>
            <a:r>
              <a:rPr lang="vi-VN" sz="3200" dirty="0" smtClean="0">
                <a:latin typeface="Times New Roman" panose="02020603050405020304" pitchFamily="18" charset="0"/>
                <a:cs typeface="Times New Roman" panose="02020603050405020304" pitchFamily="18" charset="0"/>
              </a:rPr>
              <a:t>ườ</a:t>
            </a:r>
            <a:r>
              <a:rPr lang="en-US" sz="3200" dirty="0" smtClean="0">
                <a:latin typeface="Times New Roman" panose="02020603050405020304" pitchFamily="18" charset="0"/>
                <a:cs typeface="Times New Roman" panose="02020603050405020304" pitchFamily="18" charset="0"/>
              </a:rPr>
              <a:t>ng </a:t>
            </a:r>
            <a:r>
              <a:rPr lang="en-US" sz="3200" dirty="0" err="1" smtClean="0">
                <a:latin typeface="Times New Roman" panose="02020603050405020304" pitchFamily="18" charset="0"/>
                <a:cs typeface="Times New Roman" panose="02020603050405020304" pitchFamily="18" charset="0"/>
              </a:rPr>
              <a:t>Tr</a:t>
            </a:r>
            <a:r>
              <a:rPr lang="vi-VN" sz="3200" dirty="0" smtClean="0">
                <a:latin typeface="Times New Roman" panose="02020603050405020304" pitchFamily="18" charset="0"/>
                <a:cs typeface="Times New Roman" panose="02020603050405020304" pitchFamily="18" charset="0"/>
              </a:rPr>
              <a:t>ườ</a:t>
            </a:r>
            <a:r>
              <a:rPr lang="en-US" sz="3200" dirty="0" smtClean="0">
                <a:latin typeface="Times New Roman" panose="02020603050405020304" pitchFamily="18" charset="0"/>
                <a:cs typeface="Times New Roman" panose="02020603050405020304" pitchFamily="18" charset="0"/>
              </a:rPr>
              <a:t>ng S</a:t>
            </a:r>
            <a:r>
              <a:rPr lang="vi-VN" sz="3200" dirty="0" smtClean="0">
                <a:latin typeface="Times New Roman" panose="02020603050405020304" pitchFamily="18" charset="0"/>
                <a:cs typeface="Times New Roman" panose="02020603050405020304" pitchFamily="18" charset="0"/>
              </a:rPr>
              <a:t>ơ</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biểu</a:t>
            </a:r>
            <a:r>
              <a:rPr lang="en-US" sz="3200" dirty="0" smtClean="0">
                <a:latin typeface="Times New Roman" panose="02020603050405020304" pitchFamily="18" charset="0"/>
                <a:cs typeface="Times New Roman" panose="02020603050405020304" pitchFamily="18" charset="0"/>
              </a:rPr>
              <a:t> t</a:t>
            </a:r>
            <a:r>
              <a:rPr lang="vi-VN" sz="3200" dirty="0" smtClean="0">
                <a:latin typeface="Times New Roman" panose="02020603050405020304" pitchFamily="18" charset="0"/>
                <a:cs typeface="Times New Roman" panose="02020603050405020304" pitchFamily="18" charset="0"/>
              </a:rPr>
              <a:t>ượ</a:t>
            </a:r>
            <a:r>
              <a:rPr lang="en-US" sz="3200" dirty="0">
                <a:latin typeface="Times New Roman" panose="02020603050405020304" pitchFamily="18" charset="0"/>
                <a:cs typeface="Times New Roman" panose="02020603050405020304" pitchFamily="18" charset="0"/>
              </a:rPr>
              <a:t>ng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quyết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Mĩ</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12434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10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2265335" y="579120"/>
            <a:ext cx="7249384" cy="4421875"/>
          </a:xfrm>
          <a:prstGeom prst="rect">
            <a:avLst/>
          </a:prstGeom>
        </p:spPr>
      </p:pic>
      <p:pic>
        <p:nvPicPr>
          <p:cNvPr id="29" name="图片 28">
            <a:extLst>
              <a:ext uri="{FF2B5EF4-FFF2-40B4-BE49-F238E27FC236}">
                <a16:creationId xmlns="" xmlns:a16="http://schemas.microsoft.com/office/drawing/2014/main" id="{CA646AA4-CF01-4C3C-9A96-298CAF30FC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499" y="4146574"/>
            <a:ext cx="12594294" cy="2906376"/>
          </a:xfrm>
          <a:prstGeom prst="rect">
            <a:avLst/>
          </a:prstGeom>
        </p:spPr>
      </p:pic>
      <p:pic>
        <p:nvPicPr>
          <p:cNvPr id="31" name="图片 30">
            <a:extLst>
              <a:ext uri="{FF2B5EF4-FFF2-40B4-BE49-F238E27FC236}">
                <a16:creationId xmlns="" xmlns:a16="http://schemas.microsoft.com/office/drawing/2014/main" id="{27990EFA-EBF1-41FE-B701-23F4CB1384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14" name="TextBox 13"/>
          <p:cNvSpPr txBox="1"/>
          <p:nvPr/>
        </p:nvSpPr>
        <p:spPr>
          <a:xfrm>
            <a:off x="3370999" y="2932317"/>
            <a:ext cx="5677468" cy="1323439"/>
          </a:xfrm>
          <a:prstGeom prst="rect">
            <a:avLst/>
          </a:prstGeom>
          <a:noFill/>
        </p:spPr>
        <p:txBody>
          <a:bodyPr wrap="square" rtlCol="0">
            <a:spAutoFit/>
          </a:bodyPr>
          <a:lstStyle/>
          <a:p>
            <a:pPr algn="ctr"/>
            <a:r>
              <a:rPr lang="en-US" sz="8000">
                <a:solidFill>
                  <a:srgbClr val="B06C3E"/>
                </a:solidFill>
                <a:latin typeface="Dancing Script" panose="03080600040507000D00" pitchFamily="66" charset="0"/>
              </a:rPr>
              <a:t>KHỞI </a:t>
            </a:r>
            <a:r>
              <a:rPr lang="en-US" sz="8000" smtClean="0">
                <a:solidFill>
                  <a:srgbClr val="B06C3E"/>
                </a:solidFill>
                <a:latin typeface="Dancing Script" panose="03080600040507000D00" pitchFamily="66" charset="0"/>
              </a:rPr>
              <a:t>ĐỘNG</a:t>
            </a:r>
            <a:endParaRPr lang="en-US" sz="8000">
              <a:solidFill>
                <a:srgbClr val="B06C3E"/>
              </a:solidFill>
              <a:latin typeface="Dancing Script" panose="03080600040507000D00" pitchFamily="66" charset="0"/>
            </a:endParaRPr>
          </a:p>
        </p:txBody>
      </p:sp>
    </p:spTree>
    <p:extLst>
      <p:ext uri="{BB962C8B-B14F-4D97-AF65-F5344CB8AC3E}">
        <p14:creationId xmlns:p14="http://schemas.microsoft.com/office/powerpoint/2010/main" val="372842184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68553"/>
            <a:ext cx="8757313" cy="646331"/>
          </a:xfrm>
          <a:prstGeom prst="rect">
            <a:avLst/>
          </a:prstGeom>
          <a:noFill/>
        </p:spPr>
        <p:txBody>
          <a:bodyPr wrap="square" rtlCol="0">
            <a:spAutoFit/>
          </a:bodyPr>
          <a:lstStyle/>
          <a:p>
            <a:pPr algn="ctr"/>
            <a:r>
              <a:rPr lang="en-US" sz="3600" b="1" dirty="0" err="1">
                <a:latin typeface="Dancing Script" panose="03080600040507000D00" pitchFamily="66" charset="0"/>
              </a:rPr>
              <a:t>Hình</a:t>
            </a:r>
            <a:r>
              <a:rPr lang="en-US" sz="3600" b="1" dirty="0">
                <a:latin typeface="Dancing Script" panose="03080600040507000D00" pitchFamily="66" charset="0"/>
              </a:rPr>
              <a:t> </a:t>
            </a:r>
            <a:r>
              <a:rPr lang="en-US" sz="3600" b="1" dirty="0" err="1">
                <a:latin typeface="Dancing Script" panose="03080600040507000D00" pitchFamily="66" charset="0"/>
              </a:rPr>
              <a:t>ảnh</a:t>
            </a:r>
            <a:r>
              <a:rPr lang="en-US" sz="3600" b="1" dirty="0">
                <a:latin typeface="Dancing Script" panose="03080600040507000D00" pitchFamily="66" charset="0"/>
              </a:rPr>
              <a:t> đ</a:t>
            </a:r>
            <a:r>
              <a:rPr lang="vi-VN" sz="3600" b="1" dirty="0" smtClean="0">
                <a:latin typeface="Dancing Script" panose="03080600040507000D00" pitchFamily="66" charset="0"/>
              </a:rPr>
              <a:t>ườ</a:t>
            </a:r>
            <a:r>
              <a:rPr lang="en-US" sz="3600" b="1" dirty="0" smtClean="0">
                <a:latin typeface="Dancing Script" panose="03080600040507000D00" pitchFamily="66" charset="0"/>
              </a:rPr>
              <a:t>ng </a:t>
            </a:r>
            <a:r>
              <a:rPr lang="en-US" sz="3600" b="1" dirty="0" err="1" smtClean="0">
                <a:latin typeface="Dancing Script" panose="03080600040507000D00" pitchFamily="66" charset="0"/>
              </a:rPr>
              <a:t>Tr</a:t>
            </a:r>
            <a:r>
              <a:rPr lang="vi-VN" sz="3600" b="1" dirty="0" smtClean="0">
                <a:latin typeface="Dancing Script" panose="03080600040507000D00" pitchFamily="66" charset="0"/>
              </a:rPr>
              <a:t>ườ</a:t>
            </a:r>
            <a:r>
              <a:rPr lang="en-US" sz="3600" b="1" dirty="0" smtClean="0">
                <a:latin typeface="Dancing Script" panose="03080600040507000D00" pitchFamily="66" charset="0"/>
              </a:rPr>
              <a:t>ng S</a:t>
            </a:r>
            <a:r>
              <a:rPr lang="vi-VN" sz="3600" b="1" dirty="0" smtClean="0">
                <a:latin typeface="Dancing Script" panose="03080600040507000D00" pitchFamily="66" charset="0"/>
              </a:rPr>
              <a:t>ơ</a:t>
            </a:r>
            <a:r>
              <a:rPr lang="en-US" sz="3600" b="1" dirty="0" smtClean="0">
                <a:latin typeface="Dancing Script" panose="03080600040507000D00" pitchFamily="66" charset="0"/>
              </a:rPr>
              <a:t>n x</a:t>
            </a:r>
            <a:r>
              <a:rPr lang="vi-VN" sz="3600" b="1" dirty="0" smtClean="0">
                <a:latin typeface="Dancing Script" panose="03080600040507000D00" pitchFamily="66" charset="0"/>
              </a:rPr>
              <a:t>ư</a:t>
            </a:r>
            <a:r>
              <a:rPr lang="en-US" sz="3600" b="1" dirty="0">
                <a:latin typeface="Dancing Script" panose="03080600040507000D00" pitchFamily="66" charset="0"/>
              </a:rPr>
              <a:t>a </a:t>
            </a:r>
            <a:r>
              <a:rPr lang="en-US" sz="3600" b="1" dirty="0" err="1" smtClean="0">
                <a:latin typeface="Dancing Script" panose="03080600040507000D00" pitchFamily="66" charset="0"/>
              </a:rPr>
              <a:t>và</a:t>
            </a:r>
            <a:r>
              <a:rPr lang="en-US" sz="3600" b="1" dirty="0" smtClean="0">
                <a:latin typeface="Dancing Script" panose="03080600040507000D00" pitchFamily="66" charset="0"/>
              </a:rPr>
              <a:t> nay</a:t>
            </a:r>
            <a:endParaRPr lang="en-US" sz="3600" b="1" dirty="0">
              <a:latin typeface="Dancing Script" panose="03080600040507000D00" pitchFamily="66"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86" y="3878546"/>
            <a:ext cx="4693123" cy="2676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402" y="941768"/>
            <a:ext cx="4694830" cy="2709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10" descr="Ảnh minh họa"/>
          <p:cNvPicPr>
            <a:picLocks noChangeAspect="1" noChangeArrowheads="1"/>
          </p:cNvPicPr>
          <p:nvPr/>
        </p:nvPicPr>
        <p:blipFill>
          <a:blip r:embed="rId4" cstate="print"/>
          <a:srcRect/>
          <a:stretch>
            <a:fillRect/>
          </a:stretch>
        </p:blipFill>
        <p:spPr bwMode="auto">
          <a:xfrm>
            <a:off x="6687402" y="3878546"/>
            <a:ext cx="4694830" cy="2676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5" descr="ANd9GcT74CzVtIwrn7crfmKGbXO0O0Qd_wjGRxbtzdqGSQ_FJE_NpTRt6A"/>
          <p:cNvPicPr>
            <a:picLocks noChangeAspect="1" noChangeArrowheads="1"/>
          </p:cNvPicPr>
          <p:nvPr/>
        </p:nvPicPr>
        <p:blipFill>
          <a:blip r:embed="rId5"/>
          <a:srcRect/>
          <a:stretch>
            <a:fillRect/>
          </a:stretch>
        </p:blipFill>
        <p:spPr bwMode="auto">
          <a:xfrm>
            <a:off x="1393779" y="941768"/>
            <a:ext cx="4694830" cy="2709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259307" y="966777"/>
            <a:ext cx="3875964" cy="461665"/>
          </a:xfrm>
          <a:prstGeom prst="rect">
            <a:avLst/>
          </a:prstGeom>
          <a:solidFill>
            <a:srgbClr val="DDE4EF"/>
          </a:solidFill>
          <a:ln>
            <a:solidFill>
              <a:schemeClr val="accent2">
                <a:lumMod val="50000"/>
              </a:schemeClr>
            </a:solid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Đ</a:t>
            </a:r>
            <a:r>
              <a:rPr lang="vi-VN" sz="2400" smtClean="0">
                <a:latin typeface="Times New Roman" panose="02020603050405020304" pitchFamily="18" charset="0"/>
                <a:cs typeface="Times New Roman" panose="02020603050405020304" pitchFamily="18" charset="0"/>
              </a:rPr>
              <a:t>ườ</a:t>
            </a:r>
            <a:r>
              <a:rPr lang="en-US" sz="2400" smtClean="0">
                <a:latin typeface="Times New Roman" panose="02020603050405020304" pitchFamily="18" charset="0"/>
                <a:cs typeface="Times New Roman" panose="02020603050405020304" pitchFamily="18" charset="0"/>
              </a:rPr>
              <a:t>ng Tr</a:t>
            </a:r>
            <a:r>
              <a:rPr lang="vi-VN" sz="2400" smtClean="0">
                <a:latin typeface="Times New Roman" panose="02020603050405020304" pitchFamily="18" charset="0"/>
                <a:cs typeface="Times New Roman" panose="02020603050405020304" pitchFamily="18" charset="0"/>
              </a:rPr>
              <a:t>ườ</a:t>
            </a:r>
            <a:r>
              <a:rPr lang="en-US" sz="2400" smtClean="0">
                <a:latin typeface="Times New Roman" panose="02020603050405020304" pitchFamily="18" charset="0"/>
                <a:cs typeface="Times New Roman" panose="02020603050405020304" pitchFamily="18" charset="0"/>
              </a:rPr>
              <a:t>ng S</a:t>
            </a:r>
            <a:r>
              <a:rPr lang="vi-VN" sz="2400" smtClean="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a:t>
            </a:r>
            <a:r>
              <a:rPr lang="en-US" sz="2400" smtClean="0">
                <a:latin typeface="Times New Roman" panose="02020603050405020304" pitchFamily="18" charset="0"/>
                <a:cs typeface="Times New Roman" panose="02020603050405020304" pitchFamily="18" charset="0"/>
              </a:rPr>
              <a:t>ngày x</a:t>
            </a:r>
            <a:r>
              <a:rPr lang="vi-VN" sz="2400" smtClean="0">
                <a:latin typeface="Times New Roman" panose="02020603050405020304" pitchFamily="18" charset="0"/>
                <a:cs typeface="Times New Roman" panose="02020603050405020304" pitchFamily="18" charset="0"/>
              </a:rPr>
              <a:t>ư</a:t>
            </a:r>
            <a:r>
              <a:rPr lang="en-US" sz="2400" smtClean="0">
                <a:latin typeface="Times New Roman" panose="02020603050405020304" pitchFamily="18" charset="0"/>
                <a:cs typeface="Times New Roman" panose="02020603050405020304" pitchFamily="18" charset="0"/>
              </a:rPr>
              <a:t>a</a:t>
            </a:r>
            <a:endParaRPr lang="en-US" sz="2400">
              <a:latin typeface="Times New Roman" panose="02020603050405020304" pitchFamily="18" charset="0"/>
              <a:cs typeface="Times New Roman" panose="02020603050405020304" pitchFamily="18" charset="0"/>
            </a:endParaRPr>
          </a:p>
        </p:txBody>
      </p:sp>
      <p:sp>
        <p:nvSpPr>
          <p:cNvPr id="11" name="TextBox 10"/>
          <p:cNvSpPr txBox="1"/>
          <p:nvPr/>
        </p:nvSpPr>
        <p:spPr>
          <a:xfrm>
            <a:off x="259307" y="3878546"/>
            <a:ext cx="3875964" cy="461665"/>
          </a:xfrm>
          <a:prstGeom prst="rect">
            <a:avLst/>
          </a:prstGeom>
          <a:solidFill>
            <a:srgbClr val="ECD0D3"/>
          </a:solidFill>
          <a:ln>
            <a:solidFill>
              <a:schemeClr val="accent2">
                <a:lumMod val="50000"/>
              </a:schemeClr>
            </a:solid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Đ</a:t>
            </a:r>
            <a:r>
              <a:rPr lang="vi-VN" sz="2400" smtClean="0">
                <a:latin typeface="Times New Roman" panose="02020603050405020304" pitchFamily="18" charset="0"/>
                <a:cs typeface="Times New Roman" panose="02020603050405020304" pitchFamily="18" charset="0"/>
              </a:rPr>
              <a:t>ườ</a:t>
            </a:r>
            <a:r>
              <a:rPr lang="en-US" sz="2400" smtClean="0">
                <a:latin typeface="Times New Roman" panose="02020603050405020304" pitchFamily="18" charset="0"/>
                <a:cs typeface="Times New Roman" panose="02020603050405020304" pitchFamily="18" charset="0"/>
              </a:rPr>
              <a:t>ng Tr</a:t>
            </a:r>
            <a:r>
              <a:rPr lang="vi-VN" sz="2400" smtClean="0">
                <a:latin typeface="Times New Roman" panose="02020603050405020304" pitchFamily="18" charset="0"/>
                <a:cs typeface="Times New Roman" panose="02020603050405020304" pitchFamily="18" charset="0"/>
              </a:rPr>
              <a:t>ườ</a:t>
            </a:r>
            <a:r>
              <a:rPr lang="en-US" sz="2400" smtClean="0">
                <a:latin typeface="Times New Roman" panose="02020603050405020304" pitchFamily="18" charset="0"/>
                <a:cs typeface="Times New Roman" panose="02020603050405020304" pitchFamily="18" charset="0"/>
              </a:rPr>
              <a:t>ng S</a:t>
            </a:r>
            <a:r>
              <a:rPr lang="vi-VN" sz="2400" smtClean="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a:t>
            </a:r>
            <a:r>
              <a:rPr lang="en-US" sz="2400" smtClean="0">
                <a:latin typeface="Times New Roman" panose="02020603050405020304" pitchFamily="18" charset="0"/>
                <a:cs typeface="Times New Roman" panose="02020603050405020304" pitchFamily="18" charset="0"/>
              </a:rPr>
              <a:t>ngày nay</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3425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ppt_x"/>
                                          </p:val>
                                        </p:tav>
                                        <p:tav tm="100000">
                                          <p:val>
                                            <p:strVal val="#ppt_x"/>
                                          </p:val>
                                        </p:tav>
                                      </p:tavLst>
                                    </p:anim>
                                    <p:anim calcmode="lin" valueType="num">
                                      <p:cBhvr additive="base">
                                        <p:cTn id="34" dur="10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000" fill="hold"/>
                                        <p:tgtEl>
                                          <p:spTgt spid="8"/>
                                        </p:tgtEl>
                                        <p:attrNameLst>
                                          <p:attrName>ppt_x</p:attrName>
                                        </p:attrNameLst>
                                      </p:cBhvr>
                                      <p:tavLst>
                                        <p:tav tm="0">
                                          <p:val>
                                            <p:strVal val="#ppt_x"/>
                                          </p:val>
                                        </p:tav>
                                        <p:tav tm="100000">
                                          <p:val>
                                            <p:strVal val="#ppt_x"/>
                                          </p:val>
                                        </p:tav>
                                      </p:tavLst>
                                    </p:anim>
                                    <p:anim calcmode="lin" valueType="num">
                                      <p:cBhvr additive="base">
                                        <p:cTn id="3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370475" y="1032387"/>
            <a:ext cx="7063883" cy="1077218"/>
          </a:xfrm>
          <a:prstGeom prst="rect">
            <a:avLst/>
          </a:prstGeom>
        </p:spPr>
        <p:txBody>
          <a:bodyPr wrap="square">
            <a:spAutoFit/>
          </a:bodyPr>
          <a:lstStyle/>
          <a:p>
            <a:pPr algn="just"/>
            <a:r>
              <a:rPr lang="en-US" sz="3200" i="1" dirty="0" err="1">
                <a:latin typeface="Times New Roman" panose="02020603050405020304" pitchFamily="18" charset="0"/>
                <a:cs typeface="Times New Roman" panose="02020603050405020304" pitchFamily="18" charset="0"/>
              </a:rPr>
              <a:t>Hiện</a:t>
            </a:r>
            <a:r>
              <a:rPr lang="en-US" sz="3200" i="1" dirty="0">
                <a:latin typeface="Times New Roman" panose="02020603050405020304" pitchFamily="18" charset="0"/>
                <a:cs typeface="Times New Roman" panose="02020603050405020304" pitchFamily="18" charset="0"/>
              </a:rPr>
              <a:t> nay, đ</a:t>
            </a:r>
            <a:r>
              <a:rPr lang="vi-VN" sz="3200" i="1" dirty="0">
                <a:latin typeface="Times New Roman" panose="02020603050405020304" pitchFamily="18" charset="0"/>
                <a:cs typeface="Times New Roman" panose="02020603050405020304" pitchFamily="18" charset="0"/>
              </a:rPr>
              <a:t>ườ</a:t>
            </a:r>
            <a:r>
              <a:rPr lang="en-US" sz="3200" i="1" dirty="0">
                <a:latin typeface="Times New Roman" panose="02020603050405020304" pitchFamily="18" charset="0"/>
                <a:cs typeface="Times New Roman" panose="02020603050405020304" pitchFamily="18" charset="0"/>
              </a:rPr>
              <a:t>ng </a:t>
            </a:r>
            <a:r>
              <a:rPr lang="en-US" sz="3200" i="1" dirty="0" err="1">
                <a:latin typeface="Times New Roman" panose="02020603050405020304" pitchFamily="18" charset="0"/>
                <a:cs typeface="Times New Roman" panose="02020603050405020304" pitchFamily="18" charset="0"/>
              </a:rPr>
              <a:t>Tr</a:t>
            </a:r>
            <a:r>
              <a:rPr lang="vi-VN" sz="3200" i="1" dirty="0">
                <a:latin typeface="Times New Roman" panose="02020603050405020304" pitchFamily="18" charset="0"/>
                <a:cs typeface="Times New Roman" panose="02020603050405020304" pitchFamily="18" charset="0"/>
              </a:rPr>
              <a:t>ườ</a:t>
            </a:r>
            <a:r>
              <a:rPr lang="en-US" sz="3200" i="1" dirty="0">
                <a:latin typeface="Times New Roman" panose="02020603050405020304" pitchFamily="18" charset="0"/>
                <a:cs typeface="Times New Roman" panose="02020603050405020304" pitchFamily="18" charset="0"/>
              </a:rPr>
              <a:t>ng S</a:t>
            </a:r>
            <a:r>
              <a:rPr lang="vi-VN" sz="3200" i="1" dirty="0">
                <a:latin typeface="Times New Roman" panose="02020603050405020304" pitchFamily="18" charset="0"/>
                <a:cs typeface="Times New Roman" panose="02020603050405020304" pitchFamily="18" charset="0"/>
              </a:rPr>
              <a:t>ơ</a:t>
            </a:r>
            <a:r>
              <a:rPr lang="en-US" sz="3200" i="1" dirty="0">
                <a:latin typeface="Times New Roman" panose="02020603050405020304" pitchFamily="18" charset="0"/>
                <a:cs typeface="Times New Roman" panose="02020603050405020304" pitchFamily="18" charset="0"/>
              </a:rPr>
              <a:t>n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vai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trò</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trọng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a:t>
            </a:r>
            <a:r>
              <a:rPr lang="vi-VN" sz="3200" i="1" dirty="0">
                <a:latin typeface="Times New Roman" panose="02020603050405020304" pitchFamily="18" charset="0"/>
                <a:cs typeface="Times New Roman" panose="02020603050405020304" pitchFamily="18" charset="0"/>
              </a:rPr>
              <a:t>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a:t>
            </a:r>
          </a:p>
        </p:txBody>
      </p:sp>
      <p:pic>
        <p:nvPicPr>
          <p:cNvPr id="18" name="图片 23" descr="8c028dabe04d64ea3c3aa11767f6d819">
            <a:extLst>
              <a:ext uri="{FF2B5EF4-FFF2-40B4-BE49-F238E27FC236}">
                <a16:creationId xmlns="" xmlns:a16="http://schemas.microsoft.com/office/drawing/2014/main" id="{74978D22-1740-4DFE-8D54-9434E640BBB3}"/>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90680" y="181930"/>
            <a:ext cx="8823472" cy="2539107"/>
          </a:xfrm>
          <a:prstGeom prst="rect">
            <a:avLst/>
          </a:prstGeom>
        </p:spPr>
      </p:pic>
      <p:sp>
        <p:nvSpPr>
          <p:cNvPr id="4" name="TextBox 3"/>
          <p:cNvSpPr txBox="1"/>
          <p:nvPr/>
        </p:nvSpPr>
        <p:spPr>
          <a:xfrm>
            <a:off x="1370475" y="2986424"/>
            <a:ext cx="10302784" cy="1569660"/>
          </a:xfrm>
          <a:prstGeom prst="rect">
            <a:avLst/>
          </a:prstGeom>
          <a:noFill/>
        </p:spPr>
        <p:txBody>
          <a:bodyPr wrap="square" rtlCol="0">
            <a:spAutoFit/>
          </a:bodyPr>
          <a:lstStyle/>
          <a:p>
            <a:pPr algn="just"/>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miền</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Bắc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góp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nghiệp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n</a:t>
            </a:r>
            <a:r>
              <a:rPr lang="vi-VN" sz="3200" dirty="0" smtClean="0">
                <a:latin typeface="Times New Roman" pitchFamily="18" charset="0"/>
                <a:cs typeface="Times New Roman" pitchFamily="18" charset="0"/>
              </a:rPr>
              <a:t>ướ</a:t>
            </a:r>
            <a:r>
              <a:rPr lang="en-US" sz="3200" dirty="0" smtClean="0">
                <a:latin typeface="Times New Roman" pitchFamily="18" charset="0"/>
                <a:cs typeface="Times New Roman" pitchFamily="18" charset="0"/>
              </a:rPr>
              <a:t>c.</a:t>
            </a:r>
            <a:endParaRPr lang="en-US" sz="3200" dirty="0">
              <a:latin typeface="Times New Roman" pitchFamily="18" charset="0"/>
              <a:cs typeface="Times New Roman" pitchFamily="18" charset="0"/>
            </a:endParaRPr>
          </a:p>
        </p:txBody>
      </p:sp>
      <p:pic>
        <p:nvPicPr>
          <p:cNvPr id="22" name="图片 17">
            <a:extLst>
              <a:ext uri="{FF2B5EF4-FFF2-40B4-BE49-F238E27FC236}">
                <a16:creationId xmlns="" xmlns:a16="http://schemas.microsoft.com/office/drawing/2014/main" id="{C04C2A23-BEA4-4264-BF0B-339340C87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8800" y="108509"/>
            <a:ext cx="706590" cy="997300"/>
          </a:xfrm>
          <a:prstGeom prst="rect">
            <a:avLst/>
          </a:prstGeom>
        </p:spPr>
      </p:pic>
    </p:spTree>
    <p:extLst>
      <p:ext uri="{BB962C8B-B14F-4D97-AF65-F5344CB8AC3E}">
        <p14:creationId xmlns:p14="http://schemas.microsoft.com/office/powerpoint/2010/main" val="157321252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10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10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91485" y="-447717"/>
            <a:ext cx="3800215" cy="2515465"/>
          </a:xfrm>
          <a:prstGeom prst="rect">
            <a:avLst/>
          </a:prstGeom>
        </p:spPr>
      </p:pic>
      <p:sp>
        <p:nvSpPr>
          <p:cNvPr id="17" name="矩形 16">
            <a:extLst>
              <a:ext uri="{FF2B5EF4-FFF2-40B4-BE49-F238E27FC236}">
                <a16:creationId xmlns="" xmlns:a16="http://schemas.microsoft.com/office/drawing/2014/main" id="{6004F4CE-0067-4731-8ED0-651D5735978B}"/>
              </a:ext>
            </a:extLst>
          </p:cNvPr>
          <p:cNvSpPr/>
          <p:nvPr/>
        </p:nvSpPr>
        <p:spPr>
          <a:xfrm>
            <a:off x="7628474" y="664132"/>
            <a:ext cx="3116504" cy="923330"/>
          </a:xfrm>
          <a:prstGeom prst="rect">
            <a:avLst/>
          </a:prstGeom>
        </p:spPr>
        <p:txBody>
          <a:bodyPr wrap="square">
            <a:spAutoFit/>
          </a:bodyPr>
          <a:lstStyle/>
          <a:p>
            <a:pPr lvl="0" algn="ctr">
              <a:buNone/>
            </a:pPr>
            <a:r>
              <a:rPr lang="en-US" altLang="zh-CN" sz="5400">
                <a:solidFill>
                  <a:srgbClr val="B06C3E"/>
                </a:solidFill>
                <a:latin typeface="Dancing Script" panose="03080600040507000D00" pitchFamily="66" charset="0"/>
                <a:cs typeface="+mn-ea"/>
                <a:sym typeface="+mn-lt"/>
              </a:rPr>
              <a:t>GHI NHỚ</a:t>
            </a:r>
            <a:endParaRPr lang="zh-CN" altLang="en-US" sz="5400" dirty="0">
              <a:solidFill>
                <a:srgbClr val="B06C3E"/>
              </a:solidFill>
              <a:latin typeface="Dancing Script" panose="03080600040507000D00" pitchFamily="66" charset="0"/>
              <a:cs typeface="+mn-ea"/>
              <a:sym typeface="+mn-lt"/>
            </a:endParaRPr>
          </a:p>
        </p:txBody>
      </p:sp>
      <p:pic>
        <p:nvPicPr>
          <p:cNvPr id="11" name="图片 10">
            <a:extLst>
              <a:ext uri="{FF2B5EF4-FFF2-40B4-BE49-F238E27FC236}">
                <a16:creationId xmlns=""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3" name="图片 2">
            <a:extLst>
              <a:ext uri="{FF2B5EF4-FFF2-40B4-BE49-F238E27FC236}">
                <a16:creationId xmlns="" xmlns:a16="http://schemas.microsoft.com/office/drawing/2014/main" id="{856FD989-2D9B-4179-9A3E-F7DA003A6E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0991" y="1648989"/>
            <a:ext cx="7431880" cy="3953529"/>
          </a:xfrm>
          <a:prstGeom prst="rect">
            <a:avLst/>
          </a:prstGeom>
        </p:spPr>
      </p:pic>
      <p:pic>
        <p:nvPicPr>
          <p:cNvPr id="6" name="图片 5">
            <a:extLst>
              <a:ext uri="{FF2B5EF4-FFF2-40B4-BE49-F238E27FC236}">
                <a16:creationId xmlns="" xmlns:a16="http://schemas.microsoft.com/office/drawing/2014/main" id="{844F8271-2CB8-4342-9AB7-EA26C95D23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8474" y="2720263"/>
            <a:ext cx="3485048" cy="3345983"/>
          </a:xfrm>
          <a:prstGeom prst="rect">
            <a:avLst/>
          </a:prstGeom>
        </p:spPr>
      </p:pic>
      <p:sp>
        <p:nvSpPr>
          <p:cNvPr id="2" name="TextBox 1"/>
          <p:cNvSpPr txBox="1"/>
          <p:nvPr/>
        </p:nvSpPr>
        <p:spPr>
          <a:xfrm>
            <a:off x="783693" y="2568595"/>
            <a:ext cx="6061088" cy="1938992"/>
          </a:xfrm>
          <a:prstGeom prst="rect">
            <a:avLst/>
          </a:prstGeom>
          <a:noFill/>
        </p:spPr>
        <p:txBody>
          <a:bodyPr wrap="square" rtlCol="0">
            <a:spAutoFit/>
          </a:bodyPr>
          <a:lstStyle/>
          <a:p>
            <a:pPr algn="just"/>
            <a:r>
              <a:rPr lang="en-US" sz="2400" kern="0">
                <a:solidFill>
                  <a:srgbClr val="C00000"/>
                </a:solidFill>
                <a:latin typeface="Times New Roman" panose="02020603050405020304" pitchFamily="18" charset="0"/>
                <a:cs typeface="Times New Roman" panose="02020603050405020304" pitchFamily="18" charset="0"/>
              </a:rPr>
              <a:t>Ngày </a:t>
            </a:r>
            <a:r>
              <a:rPr lang="en-US" sz="2400" kern="0" smtClean="0">
                <a:solidFill>
                  <a:srgbClr val="C00000"/>
                </a:solidFill>
                <a:latin typeface="Times New Roman" panose="02020603050405020304" pitchFamily="18" charset="0"/>
                <a:cs typeface="Times New Roman" panose="02020603050405020304" pitchFamily="18" charset="0"/>
              </a:rPr>
              <a:t>19-5-1959</a:t>
            </a:r>
            <a:r>
              <a:rPr lang="en-US" sz="2400" kern="0">
                <a:solidFill>
                  <a:srgbClr val="C00000"/>
                </a:solidFill>
                <a:latin typeface="Times New Roman" panose="02020603050405020304" pitchFamily="18" charset="0"/>
                <a:cs typeface="Times New Roman" panose="02020603050405020304" pitchFamily="18" charset="0"/>
              </a:rPr>
              <a:t>, Trung ương Đảng quyết định </a:t>
            </a:r>
            <a:r>
              <a:rPr lang="vi-VN" sz="2400" kern="0">
                <a:solidFill>
                  <a:srgbClr val="C00000"/>
                </a:solidFill>
                <a:latin typeface="Times New Roman" panose="02020603050405020304" pitchFamily="18" charset="0"/>
                <a:cs typeface="Times New Roman" panose="02020603050405020304" pitchFamily="18" charset="0"/>
              </a:rPr>
              <a:t>     </a:t>
            </a:r>
            <a:r>
              <a:rPr lang="en-US" sz="2400" kern="0">
                <a:solidFill>
                  <a:srgbClr val="C00000"/>
                </a:solidFill>
                <a:latin typeface="Times New Roman" panose="02020603050405020304" pitchFamily="18" charset="0"/>
                <a:cs typeface="Times New Roman" panose="02020603050405020304" pitchFamily="18" charset="0"/>
              </a:rPr>
              <a:t>mở đường Trường Sơn. Đây là con đường để </a:t>
            </a:r>
            <a:r>
              <a:rPr lang="vi-VN" sz="2400" kern="0">
                <a:solidFill>
                  <a:srgbClr val="C00000"/>
                </a:solidFill>
                <a:latin typeface="Times New Roman" panose="02020603050405020304" pitchFamily="18" charset="0"/>
                <a:cs typeface="Times New Roman" panose="02020603050405020304" pitchFamily="18" charset="0"/>
              </a:rPr>
              <a:t> </a:t>
            </a:r>
            <a:r>
              <a:rPr lang="en-US" sz="2400" kern="0">
                <a:solidFill>
                  <a:srgbClr val="C00000"/>
                </a:solidFill>
                <a:latin typeface="Times New Roman" panose="02020603050405020304" pitchFamily="18" charset="0"/>
                <a:cs typeface="Times New Roman" panose="02020603050405020304" pitchFamily="18" charset="0"/>
              </a:rPr>
              <a:t>miền Bắc chi viện sức người, vũ khí, lương </a:t>
            </a:r>
            <a:r>
              <a:rPr lang="vi-VN" sz="2400" kern="0">
                <a:solidFill>
                  <a:srgbClr val="C00000"/>
                </a:solidFill>
                <a:latin typeface="Times New Roman" panose="02020603050405020304" pitchFamily="18" charset="0"/>
                <a:cs typeface="Times New Roman" panose="02020603050405020304" pitchFamily="18" charset="0"/>
              </a:rPr>
              <a:t> </a:t>
            </a:r>
            <a:r>
              <a:rPr lang="en-US" sz="2400" kern="0">
                <a:solidFill>
                  <a:srgbClr val="C00000"/>
                </a:solidFill>
                <a:latin typeface="Times New Roman" panose="02020603050405020304" pitchFamily="18" charset="0"/>
                <a:cs typeface="Times New Roman" panose="02020603050405020304" pitchFamily="18" charset="0"/>
              </a:rPr>
              <a:t>thực,… cho chiến trường, góp phần to lớn vào sự nghiệp giải phóng miền Nam</a:t>
            </a:r>
            <a:r>
              <a:rPr lang="en-US" sz="2400" kern="0" smtClean="0">
                <a:solidFill>
                  <a:srgbClr val="C00000"/>
                </a:solidFill>
                <a:latin typeface="Times New Roman" panose="02020603050405020304" pitchFamily="18" charset="0"/>
                <a:cs typeface="Times New Roman" panose="02020603050405020304" pitchFamily="18" charset="0"/>
              </a:rPr>
              <a:t>.</a:t>
            </a:r>
            <a:endParaRPr lang="en-US" sz="2400" ker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517600"/>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5">
            <a:extLst>
              <a:ext uri="{FF2B5EF4-FFF2-40B4-BE49-F238E27FC236}">
                <a16:creationId xmlns="" xmlns:a16="http://schemas.microsoft.com/office/drawing/2014/main" id="{EFE323BB-BA11-40E2-95F1-25151D7B0F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2989" y="1425043"/>
            <a:ext cx="5883786" cy="5432957"/>
          </a:xfrm>
          <a:prstGeom prst="rect">
            <a:avLst/>
          </a:prstGeom>
        </p:spPr>
      </p:pic>
      <p:sp>
        <p:nvSpPr>
          <p:cNvPr id="6" name="TextBox 5"/>
          <p:cNvSpPr txBox="1"/>
          <p:nvPr/>
        </p:nvSpPr>
        <p:spPr>
          <a:xfrm>
            <a:off x="1173705" y="1132764"/>
            <a:ext cx="6482687" cy="923330"/>
          </a:xfrm>
          <a:prstGeom prst="rect">
            <a:avLst/>
          </a:prstGeom>
          <a:noFill/>
        </p:spPr>
        <p:txBody>
          <a:bodyPr wrap="square" rtlCol="0">
            <a:spAutoFit/>
          </a:bodyPr>
          <a:lstStyle/>
          <a:p>
            <a:r>
              <a:rPr lang="en-US" sz="5400">
                <a:latin typeface="Dancing Script" panose="03080600040507000D00" pitchFamily="66" charset="0"/>
              </a:rPr>
              <a:t>CỦNG CỐ KIẾN </a:t>
            </a:r>
            <a:r>
              <a:rPr lang="en-US" sz="5400" smtClean="0">
                <a:latin typeface="Dancing Script" panose="03080600040507000D00" pitchFamily="66" charset="0"/>
              </a:rPr>
              <a:t>THỨC</a:t>
            </a:r>
            <a:endParaRPr lang="en-US" sz="5400">
              <a:latin typeface="Dancing Script" panose="03080600040507000D00" pitchFamily="66" charset="0"/>
            </a:endParaRPr>
          </a:p>
        </p:txBody>
      </p:sp>
    </p:spTree>
    <p:extLst>
      <p:ext uri="{BB962C8B-B14F-4D97-AF65-F5344CB8AC3E}">
        <p14:creationId xmlns:p14="http://schemas.microsoft.com/office/powerpoint/2010/main" val="2505668386"/>
      </p:ext>
    </p:extLst>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23CF4AA4-FF81-4BAB-B5A6-9D3979C10C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264" y="2747039"/>
            <a:ext cx="3347491" cy="2444690"/>
          </a:xfrm>
          <a:prstGeom prst="rect">
            <a:avLst/>
          </a:prstGeom>
        </p:spPr>
      </p:pic>
      <p:pic>
        <p:nvPicPr>
          <p:cNvPr id="47" name="图片 46">
            <a:extLst>
              <a:ext uri="{FF2B5EF4-FFF2-40B4-BE49-F238E27FC236}">
                <a16:creationId xmlns="" xmlns:a16="http://schemas.microsoft.com/office/drawing/2014/main" id="{2DE68A8F-6C4B-497E-AA04-51B8548E7D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55449" y="2747039"/>
            <a:ext cx="3347491" cy="2444690"/>
          </a:xfrm>
          <a:prstGeom prst="rect">
            <a:avLst/>
          </a:prstGeom>
        </p:spPr>
      </p:pic>
      <p:pic>
        <p:nvPicPr>
          <p:cNvPr id="51" name="图片 50">
            <a:extLst>
              <a:ext uri="{FF2B5EF4-FFF2-40B4-BE49-F238E27FC236}">
                <a16:creationId xmlns="" xmlns:a16="http://schemas.microsoft.com/office/drawing/2014/main" id="{10BB57A2-419D-420E-8022-71A4894E77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18162" y="2747039"/>
            <a:ext cx="3347491" cy="2444690"/>
          </a:xfrm>
          <a:prstGeom prst="rect">
            <a:avLst/>
          </a:prstGeom>
        </p:spPr>
      </p:pic>
      <p:pic>
        <p:nvPicPr>
          <p:cNvPr id="20" name="图片 6">
            <a:extLst>
              <a:ext uri="{FF2B5EF4-FFF2-40B4-BE49-F238E27FC236}">
                <a16:creationId xmlns="" xmlns:a16="http://schemas.microsoft.com/office/drawing/2014/main" id="{5C09F252-F7DB-494D-A868-3AA96ACEF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5095" y="-483467"/>
            <a:ext cx="4481809" cy="2268663"/>
          </a:xfrm>
          <a:prstGeom prst="rect">
            <a:avLst/>
          </a:prstGeom>
        </p:spPr>
      </p:pic>
      <p:sp>
        <p:nvSpPr>
          <p:cNvPr id="21" name="矩形 16">
            <a:extLst>
              <a:ext uri="{FF2B5EF4-FFF2-40B4-BE49-F238E27FC236}">
                <a16:creationId xmlns="" xmlns:a16="http://schemas.microsoft.com/office/drawing/2014/main" id="{6004F4CE-0067-4731-8ED0-651D5735978B}"/>
              </a:ext>
            </a:extLst>
          </p:cNvPr>
          <p:cNvSpPr/>
          <p:nvPr/>
        </p:nvSpPr>
        <p:spPr>
          <a:xfrm>
            <a:off x="4516197" y="558050"/>
            <a:ext cx="3159604" cy="830997"/>
          </a:xfrm>
          <a:prstGeom prst="rect">
            <a:avLst/>
          </a:prstGeom>
        </p:spPr>
        <p:txBody>
          <a:bodyPr wrap="square">
            <a:spAutoFit/>
          </a:bodyPr>
          <a:lstStyle/>
          <a:p>
            <a:pPr lvl="0" algn="ctr">
              <a:buNone/>
            </a:pPr>
            <a:r>
              <a:rPr lang="en-US" altLang="zh-CN" sz="4800" b="1">
                <a:solidFill>
                  <a:srgbClr val="B06C3E"/>
                </a:solidFill>
                <a:latin typeface="Times New Roman" panose="02020603050405020304" pitchFamily="18" charset="0"/>
                <a:cs typeface="Times New Roman" panose="02020603050405020304" pitchFamily="18" charset="0"/>
                <a:sym typeface="+mn-lt"/>
              </a:rPr>
              <a:t>CỦNG CỐ</a:t>
            </a:r>
            <a:endParaRPr lang="zh-CN" altLang="en-US" sz="4800" b="1" dirty="0">
              <a:solidFill>
                <a:srgbClr val="B06C3E"/>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1998280" y="2173519"/>
            <a:ext cx="8195435" cy="646331"/>
          </a:xfrm>
          <a:prstGeom prst="rect">
            <a:avLst/>
          </a:prstGeom>
          <a:noFill/>
        </p:spPr>
        <p:txBody>
          <a:bodyPr wrap="square" rtlCol="0">
            <a:spAutoFit/>
          </a:bodyPr>
          <a:lstStyle/>
          <a:p>
            <a:pPr algn="ctr"/>
            <a:r>
              <a:rPr lang="en-US" sz="3600" smtClean="0">
                <a:latin typeface="Times New Roman" panose="02020603050405020304" pitchFamily="18" charset="0"/>
                <a:cs typeface="Times New Roman" panose="02020603050405020304" pitchFamily="18" charset="0"/>
              </a:rPr>
              <a:t>Đ</a:t>
            </a:r>
            <a:r>
              <a:rPr lang="vi-VN" sz="3600" smtClean="0">
                <a:latin typeface="Times New Roman" panose="02020603050405020304" pitchFamily="18" charset="0"/>
                <a:cs typeface="Times New Roman" panose="02020603050405020304" pitchFamily="18" charset="0"/>
              </a:rPr>
              <a:t>ườ</a:t>
            </a:r>
            <a:r>
              <a:rPr lang="en-US" sz="3600" smtClean="0">
                <a:latin typeface="Times New Roman" panose="02020603050405020304" pitchFamily="18" charset="0"/>
                <a:cs typeface="Times New Roman" panose="02020603050405020304" pitchFamily="18" charset="0"/>
              </a:rPr>
              <a:t>ng Tr</a:t>
            </a:r>
            <a:r>
              <a:rPr lang="vi-VN" sz="3600" smtClean="0">
                <a:latin typeface="Times New Roman" panose="02020603050405020304" pitchFamily="18" charset="0"/>
                <a:cs typeface="Times New Roman" panose="02020603050405020304" pitchFamily="18" charset="0"/>
              </a:rPr>
              <a:t>ườ</a:t>
            </a:r>
            <a:r>
              <a:rPr lang="en-US" sz="3600" smtClean="0">
                <a:latin typeface="Times New Roman" panose="02020603050405020304" pitchFamily="18" charset="0"/>
                <a:cs typeface="Times New Roman" panose="02020603050405020304" pitchFamily="18" charset="0"/>
              </a:rPr>
              <a:t>ng S</a:t>
            </a:r>
            <a:r>
              <a:rPr lang="vi-VN" sz="3600" smtClean="0">
                <a:latin typeface="Times New Roman" panose="02020603050405020304" pitchFamily="18" charset="0"/>
                <a:cs typeface="Times New Roman" panose="02020603050405020304" pitchFamily="18" charset="0"/>
              </a:rPr>
              <a:t>ơ</a:t>
            </a:r>
            <a:r>
              <a:rPr lang="en-US" sz="3600">
                <a:latin typeface="Times New Roman" panose="02020603050405020304" pitchFamily="18" charset="0"/>
                <a:cs typeface="Times New Roman" panose="02020603050405020304" pitchFamily="18" charset="0"/>
              </a:rPr>
              <a:t>n ra đời vào ngày </a:t>
            </a:r>
            <a:r>
              <a:rPr lang="en-US" sz="3600" smtClean="0">
                <a:latin typeface="Times New Roman" panose="02020603050405020304" pitchFamily="18" charset="0"/>
                <a:cs typeface="Times New Roman" panose="02020603050405020304" pitchFamily="18" charset="0"/>
              </a:rPr>
              <a:t>nào?</a:t>
            </a:r>
            <a:endParaRPr lang="en-US" sz="3600">
              <a:latin typeface="Times New Roman" panose="02020603050405020304" pitchFamily="18" charset="0"/>
              <a:cs typeface="Times New Roman" panose="02020603050405020304" pitchFamily="18" charset="0"/>
            </a:endParaRPr>
          </a:p>
        </p:txBody>
      </p:sp>
      <p:sp>
        <p:nvSpPr>
          <p:cNvPr id="3" name="TextBox 2"/>
          <p:cNvSpPr txBox="1"/>
          <p:nvPr/>
        </p:nvSpPr>
        <p:spPr>
          <a:xfrm>
            <a:off x="3591678" y="4329294"/>
            <a:ext cx="1965278"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19-5-1959</a:t>
            </a:r>
            <a:endParaRPr lang="en-US" sz="32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83842" y="4306921"/>
            <a:ext cx="1965278"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19-5-1995</a:t>
            </a:r>
            <a:endParaRPr lang="en-US" sz="32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693162" y="4277088"/>
            <a:ext cx="1965278"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15-9-1959</a:t>
            </a:r>
            <a:endParaRPr lang="en-US" sz="3200" b="1" dirty="0">
              <a:latin typeface="Times New Roman" panose="02020603050405020304" pitchFamily="18" charset="0"/>
              <a:cs typeface="Times New Roman" panose="02020603050405020304" pitchFamily="18" charset="0"/>
            </a:endParaRPr>
          </a:p>
        </p:txBody>
      </p:sp>
      <p:pic>
        <p:nvPicPr>
          <p:cNvPr id="11" name="图片 4">
            <a:extLst>
              <a:ext uri="{FF2B5EF4-FFF2-40B4-BE49-F238E27FC236}">
                <a16:creationId xmlns="" xmlns:a16="http://schemas.microsoft.com/office/drawing/2014/main" id="{23CF4AA4-FF81-4BAB-B5A6-9D3979C10C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80875" y="2747039"/>
            <a:ext cx="3347491" cy="2444690"/>
          </a:xfrm>
          <a:prstGeom prst="rect">
            <a:avLst/>
          </a:prstGeom>
        </p:spPr>
      </p:pic>
      <p:sp>
        <p:nvSpPr>
          <p:cNvPr id="12" name="TextBox 11"/>
          <p:cNvSpPr txBox="1"/>
          <p:nvPr/>
        </p:nvSpPr>
        <p:spPr>
          <a:xfrm>
            <a:off x="9788088" y="4306920"/>
            <a:ext cx="1965278"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15-9-1995</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6113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1"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900" decel="100000" fill="hold"/>
                                        <p:tgtEl>
                                          <p:spTgt spid="2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iterate type="lt">
                                    <p:tmPct val="0"/>
                                  </p:iterate>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900" decel="100000" fill="hold"/>
                                        <p:tgtEl>
                                          <p:spTgt spid="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900" decel="100000" fill="hold"/>
                                        <p:tgtEl>
                                          <p:spTgt spid="5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900" decel="100000" fill="hold"/>
                                        <p:tgtEl>
                                          <p:spTgt spid="2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900" decel="100000" fill="hold"/>
                                        <p:tgtEl>
                                          <p:spTgt spid="11"/>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900" decel="100000" fill="hold"/>
                                        <p:tgtEl>
                                          <p:spTgt spid="1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mph" presetSubtype="0" repeatCount="indefinite" fill="hold" grpId="1" nodeType="clickEffect">
                                  <p:stCondLst>
                                    <p:cond delay="0"/>
                                  </p:stCondLst>
                                  <p:iterate type="lt">
                                    <p:tmPct val="4000"/>
                                  </p:iterate>
                                  <p:childTnLst>
                                    <p:set>
                                      <p:cBhvr override="childStyle">
                                        <p:cTn id="62" dur="1000" fill="hold"/>
                                        <p:tgtEl>
                                          <p:spTgt spid="3"/>
                                        </p:tgtEl>
                                        <p:attrNameLst>
                                          <p:attrName>style.color</p:attrName>
                                        </p:attrNameLst>
                                      </p:cBhvr>
                                      <p:to>
                                        <p:clrVal>
                                          <a:srgbClr val="00B050"/>
                                        </p:clrVal>
                                      </p:to>
                                    </p:set>
                                    <p:set>
                                      <p:cBhvr>
                                        <p:cTn id="63" dur="1000" fill="hold"/>
                                        <p:tgtEl>
                                          <p:spTgt spid="3"/>
                                        </p:tgtEl>
                                        <p:attrNameLst>
                                          <p:attrName>fillcolor</p:attrName>
                                        </p:attrNameLst>
                                      </p:cBhvr>
                                      <p:to>
                                        <p:clrVal>
                                          <a:srgbClr val="00B050"/>
                                        </p:clrVal>
                                      </p:to>
                                    </p:set>
                                    <p:set>
                                      <p:cBhvr>
                                        <p:cTn id="64" dur="1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4" grpId="1"/>
      <p:bldP spid="25"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55095" y="-483467"/>
            <a:ext cx="4481809" cy="2268663"/>
          </a:xfrm>
          <a:prstGeom prst="rect">
            <a:avLst/>
          </a:prstGeom>
        </p:spPr>
      </p:pic>
      <p:sp>
        <p:nvSpPr>
          <p:cNvPr id="17" name="矩形 16">
            <a:extLst>
              <a:ext uri="{FF2B5EF4-FFF2-40B4-BE49-F238E27FC236}">
                <a16:creationId xmlns="" xmlns:a16="http://schemas.microsoft.com/office/drawing/2014/main" id="{6004F4CE-0067-4731-8ED0-651D5735978B}"/>
              </a:ext>
            </a:extLst>
          </p:cNvPr>
          <p:cNvSpPr/>
          <p:nvPr/>
        </p:nvSpPr>
        <p:spPr>
          <a:xfrm>
            <a:off x="4516197" y="558050"/>
            <a:ext cx="3159604" cy="830997"/>
          </a:xfrm>
          <a:prstGeom prst="rect">
            <a:avLst/>
          </a:prstGeom>
        </p:spPr>
        <p:txBody>
          <a:bodyPr wrap="square">
            <a:spAutoFit/>
          </a:bodyPr>
          <a:lstStyle/>
          <a:p>
            <a:pPr lvl="0" algn="ctr">
              <a:buNone/>
            </a:pPr>
            <a:r>
              <a:rPr lang="en-US" altLang="zh-CN" sz="4800" b="1">
                <a:solidFill>
                  <a:srgbClr val="B06C3E"/>
                </a:solidFill>
                <a:latin typeface="Times New Roman" panose="02020603050405020304" pitchFamily="18" charset="0"/>
                <a:cs typeface="Times New Roman" panose="02020603050405020304" pitchFamily="18" charset="0"/>
                <a:sym typeface="+mn-lt"/>
              </a:rPr>
              <a:t>CỦNG CỐ</a:t>
            </a:r>
            <a:endParaRPr lang="zh-CN" altLang="en-US" sz="4800" b="1" dirty="0">
              <a:solidFill>
                <a:srgbClr val="B06C3E"/>
              </a:solidFill>
              <a:latin typeface="Times New Roman" panose="02020603050405020304" pitchFamily="18" charset="0"/>
              <a:cs typeface="Times New Roman" panose="02020603050405020304" pitchFamily="18" charset="0"/>
              <a:sym typeface="+mn-lt"/>
            </a:endParaRPr>
          </a:p>
        </p:txBody>
      </p:sp>
      <p:pic>
        <p:nvPicPr>
          <p:cNvPr id="41" name="图片 40">
            <a:extLst>
              <a:ext uri="{FF2B5EF4-FFF2-40B4-BE49-F238E27FC236}">
                <a16:creationId xmlns="" xmlns:a16="http://schemas.microsoft.com/office/drawing/2014/main" id="{BA7B7AC6-085B-4F72-9B85-E17D1A758D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67900" y="191069"/>
            <a:ext cx="1580973" cy="1816612"/>
          </a:xfrm>
          <a:prstGeom prst="rect">
            <a:avLst/>
          </a:prstGeom>
        </p:spPr>
      </p:pic>
      <p:sp>
        <p:nvSpPr>
          <p:cNvPr id="2" name="TextBox 1"/>
          <p:cNvSpPr txBox="1"/>
          <p:nvPr/>
        </p:nvSpPr>
        <p:spPr>
          <a:xfrm>
            <a:off x="450375" y="2340292"/>
            <a:ext cx="11291248" cy="584775"/>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Vai trò của </a:t>
            </a:r>
            <a:r>
              <a:rPr lang="en-US" sz="3200" smtClean="0">
                <a:latin typeface="Times New Roman" panose="02020603050405020304" pitchFamily="18" charset="0"/>
                <a:cs typeface="Times New Roman" panose="02020603050405020304" pitchFamily="18" charset="0"/>
              </a:rPr>
              <a:t>đ</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Tr</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S</a:t>
            </a:r>
            <a:r>
              <a:rPr lang="vi-VN" sz="3200" smtClean="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n trong kháng chiến chống Mĩ là </a:t>
            </a:r>
            <a:r>
              <a:rPr lang="en-US" sz="3200" smtClean="0">
                <a:latin typeface="Times New Roman" panose="02020603050405020304" pitchFamily="18" charset="0"/>
                <a:cs typeface="Times New Roman" panose="02020603050405020304" pitchFamily="18" charset="0"/>
              </a:rPr>
              <a:t>gì?</a:t>
            </a:r>
            <a:endParaRPr lang="en-US" sz="3200">
              <a:latin typeface="Times New Roman" panose="02020603050405020304" pitchFamily="18" charset="0"/>
              <a:cs typeface="Times New Roman" panose="02020603050405020304" pitchFamily="18" charset="0"/>
            </a:endParaRPr>
          </a:p>
        </p:txBody>
      </p:sp>
      <p:sp>
        <p:nvSpPr>
          <p:cNvPr id="3" name="Flowchart: Connector 2"/>
          <p:cNvSpPr/>
          <p:nvPr/>
        </p:nvSpPr>
        <p:spPr>
          <a:xfrm>
            <a:off x="1992574" y="3516117"/>
            <a:ext cx="573206" cy="424615"/>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56846" y="3356572"/>
            <a:ext cx="8557148" cy="830997"/>
          </a:xfrm>
          <a:prstGeom prst="rect">
            <a:avLst/>
          </a:prstGeom>
          <a:noFill/>
        </p:spPr>
        <p:txBody>
          <a:bodyPr wrap="square" rtlCol="0">
            <a:spAutoFit/>
          </a:bodyPr>
          <a:lstStyle/>
          <a:p>
            <a:pPr fontAlgn="base">
              <a:spcBef>
                <a:spcPct val="50000"/>
              </a:spcBef>
              <a:spcAft>
                <a:spcPct val="0"/>
              </a:spcAft>
            </a:pPr>
            <a:r>
              <a:rPr lang="en-US" altLang="en-US" sz="2400">
                <a:latin typeface="Times New Roman" panose="02020603050405020304" pitchFamily="18" charset="0"/>
                <a:cs typeface="Times New Roman" panose="02020603050405020304" pitchFamily="18" charset="0"/>
              </a:rPr>
              <a:t>Đây là tuyến giao thông quân sự chính chi viện sức người, sức của cho chiến trường.</a:t>
            </a:r>
            <a:endParaRPr lang="en-US" alt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756846" y="4515599"/>
            <a:ext cx="7410735" cy="461665"/>
          </a:xfrm>
          <a:prstGeom prst="rect">
            <a:avLst/>
          </a:prstGeom>
          <a:noFill/>
        </p:spPr>
        <p:txBody>
          <a:bodyPr wrap="square" rtlCol="0">
            <a:spAutoFit/>
          </a:bodyPr>
          <a:lstStyle/>
          <a:p>
            <a:r>
              <a:rPr lang="en-US" altLang="en-US" sz="2400">
                <a:latin typeface="Times New Roman" panose="02020603050405020304" pitchFamily="18" charset="0"/>
                <a:cs typeface="Times New Roman" panose="02020603050405020304" pitchFamily="18" charset="0"/>
              </a:rPr>
              <a:t>Góp phần to lớn vào thắng lợi của cách mạng miền Nam</a:t>
            </a:r>
            <a:r>
              <a:rPr lang="en-US" altLang="en-US" sz="2400" smtClean="0">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20" name="TextBox 19"/>
          <p:cNvSpPr txBox="1"/>
          <p:nvPr/>
        </p:nvSpPr>
        <p:spPr>
          <a:xfrm>
            <a:off x="2756845" y="5489960"/>
            <a:ext cx="7410735" cy="461665"/>
          </a:xfrm>
          <a:prstGeom prst="rect">
            <a:avLst/>
          </a:prstGeom>
          <a:noFill/>
        </p:spPr>
        <p:txBody>
          <a:bodyPr wrap="square" rtlCol="0">
            <a:spAutoFit/>
          </a:bodyPr>
          <a:lstStyle/>
          <a:p>
            <a:r>
              <a:rPr lang="en-US" altLang="en-US" sz="2400" dirty="0" err="1">
                <a:latin typeface="Times New Roman" panose="02020603050405020304" pitchFamily="18" charset="0"/>
                <a:cs typeface="Times New Roman" panose="02020603050405020304" pitchFamily="18" charset="0"/>
              </a:rPr>
              <a:t>Cả</a:t>
            </a:r>
            <a:r>
              <a:rPr lang="en-US" altLang="en-US" sz="2400" dirty="0">
                <a:latin typeface="Times New Roman" panose="02020603050405020304" pitchFamily="18" charset="0"/>
                <a:cs typeface="Times New Roman" panose="02020603050405020304" pitchFamily="18" charset="0"/>
              </a:rPr>
              <a:t> A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B </a:t>
            </a:r>
            <a:r>
              <a:rPr lang="en-US" altLang="en-US" sz="2400" dirty="0" err="1" smtClean="0">
                <a:latin typeface="Times New Roman" panose="02020603050405020304" pitchFamily="18" charset="0"/>
                <a:cs typeface="Times New Roman" panose="02020603050405020304" pitchFamily="18" charset="0"/>
              </a:rPr>
              <a:t>đúng</a:t>
            </a:r>
            <a:r>
              <a:rPr lang="en-US"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999398" y="3220592"/>
            <a:ext cx="395784" cy="1015663"/>
          </a:xfrm>
          <a:prstGeom prst="rect">
            <a:avLst/>
          </a:prstGeom>
          <a:noFill/>
        </p:spPr>
        <p:txBody>
          <a:bodyPr wrap="square" rtlCol="0">
            <a:spAutoFit/>
          </a:bodyPr>
          <a:lstStyle/>
          <a:p>
            <a:r>
              <a:rPr lang="en-US" sz="6000" dirty="0" smtClean="0">
                <a:latin typeface="Bangers" panose="00000500000000000000" pitchFamily="2" charset="0"/>
              </a:rPr>
              <a:t>A</a:t>
            </a:r>
            <a:endParaRPr lang="en-US" sz="6000" dirty="0">
              <a:latin typeface="Bangers" panose="00000500000000000000" pitchFamily="2" charset="0"/>
            </a:endParaRPr>
          </a:p>
        </p:txBody>
      </p:sp>
      <p:sp>
        <p:nvSpPr>
          <p:cNvPr id="22" name="Flowchart: Connector 21"/>
          <p:cNvSpPr/>
          <p:nvPr/>
        </p:nvSpPr>
        <p:spPr>
          <a:xfrm>
            <a:off x="1992574" y="4513963"/>
            <a:ext cx="573206" cy="55522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999398" y="4218438"/>
            <a:ext cx="395784" cy="1015663"/>
          </a:xfrm>
          <a:prstGeom prst="rect">
            <a:avLst/>
          </a:prstGeom>
          <a:noFill/>
        </p:spPr>
        <p:txBody>
          <a:bodyPr wrap="square" rtlCol="0">
            <a:spAutoFit/>
          </a:bodyPr>
          <a:lstStyle/>
          <a:p>
            <a:r>
              <a:rPr lang="en-US" sz="6000" smtClean="0">
                <a:latin typeface="Bangers" panose="00000500000000000000" pitchFamily="2" charset="0"/>
              </a:rPr>
              <a:t>B</a:t>
            </a:r>
            <a:endParaRPr lang="en-US" sz="6000">
              <a:latin typeface="Bangers" panose="00000500000000000000" pitchFamily="2" charset="0"/>
            </a:endParaRPr>
          </a:p>
        </p:txBody>
      </p:sp>
      <p:sp>
        <p:nvSpPr>
          <p:cNvPr id="24" name="Flowchart: Connector 23"/>
          <p:cNvSpPr/>
          <p:nvPr/>
        </p:nvSpPr>
        <p:spPr>
          <a:xfrm>
            <a:off x="1992574" y="5529626"/>
            <a:ext cx="573206" cy="424615"/>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99398" y="5234101"/>
            <a:ext cx="395784" cy="1015663"/>
          </a:xfrm>
          <a:prstGeom prst="rect">
            <a:avLst/>
          </a:prstGeom>
          <a:noFill/>
        </p:spPr>
        <p:txBody>
          <a:bodyPr wrap="square" rtlCol="0">
            <a:spAutoFit/>
          </a:bodyPr>
          <a:lstStyle/>
          <a:p>
            <a:r>
              <a:rPr lang="en-US" sz="6000" smtClean="0">
                <a:latin typeface="Bangers" panose="00000500000000000000" pitchFamily="2" charset="0"/>
              </a:rPr>
              <a:t>C</a:t>
            </a:r>
            <a:endParaRPr lang="en-US" sz="6000">
              <a:latin typeface="Bangers" panose="00000500000000000000" pitchFamily="2" charset="0"/>
            </a:endParaRPr>
          </a:p>
        </p:txBody>
      </p:sp>
      <p:sp>
        <p:nvSpPr>
          <p:cNvPr id="8" name="Donut 7"/>
          <p:cNvSpPr/>
          <p:nvPr/>
        </p:nvSpPr>
        <p:spPr>
          <a:xfrm>
            <a:off x="1862914" y="5346895"/>
            <a:ext cx="893931" cy="839609"/>
          </a:xfrm>
          <a:prstGeom prst="donut">
            <a:avLst>
              <a:gd name="adj" fmla="val 515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lowchart: Connector 15"/>
          <p:cNvSpPr/>
          <p:nvPr/>
        </p:nvSpPr>
        <p:spPr>
          <a:xfrm>
            <a:off x="1992574" y="6280538"/>
            <a:ext cx="573206" cy="424615"/>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756846" y="6120993"/>
            <a:ext cx="8557148" cy="461665"/>
          </a:xfrm>
          <a:prstGeom prst="rect">
            <a:avLst/>
          </a:prstGeom>
          <a:noFill/>
        </p:spPr>
        <p:txBody>
          <a:bodyPr wrap="square" rtlCol="0">
            <a:spAutoFit/>
          </a:bodyPr>
          <a:lstStyle/>
          <a:p>
            <a:pPr fontAlgn="base">
              <a:spcBef>
                <a:spcPct val="50000"/>
              </a:spcBef>
              <a:spcAft>
                <a:spcPct val="0"/>
              </a:spcAft>
            </a:pPr>
            <a:r>
              <a:rPr lang="en-US" altLang="en-US" sz="2400" dirty="0" err="1" smtClean="0">
                <a:latin typeface="Times New Roman" panose="02020603050405020304" pitchFamily="18" charset="0"/>
                <a:cs typeface="Times New Roman" panose="02020603050405020304" pitchFamily="18" charset="0"/>
              </a:rPr>
              <a:t>Cả</a:t>
            </a:r>
            <a:r>
              <a:rPr lang="en-US" altLang="en-US" sz="2400" dirty="0" smtClean="0">
                <a:latin typeface="Times New Roman" panose="02020603050405020304" pitchFamily="18" charset="0"/>
                <a:cs typeface="Times New Roman" panose="02020603050405020304" pitchFamily="18" charset="0"/>
              </a:rPr>
              <a:t> A </a:t>
            </a:r>
            <a:r>
              <a:rPr lang="en-US" altLang="en-US" sz="2400" dirty="0" err="1" smtClean="0">
                <a:latin typeface="Times New Roman" panose="02020603050405020304" pitchFamily="18" charset="0"/>
                <a:cs typeface="Times New Roman" panose="02020603050405020304" pitchFamily="18" charset="0"/>
              </a:rPr>
              <a:t>và</a:t>
            </a:r>
            <a:r>
              <a:rPr lang="en-US" altLang="en-US" sz="2400" dirty="0" smtClean="0">
                <a:latin typeface="Times New Roman" panose="02020603050405020304" pitchFamily="18" charset="0"/>
                <a:cs typeface="Times New Roman" panose="02020603050405020304" pitchFamily="18" charset="0"/>
              </a:rPr>
              <a:t> B </a:t>
            </a:r>
            <a:r>
              <a:rPr lang="en-US" altLang="en-US" sz="2400" dirty="0" err="1" smtClean="0">
                <a:latin typeface="Times New Roman" panose="02020603050405020304" pitchFamily="18" charset="0"/>
                <a:cs typeface="Times New Roman" panose="02020603050405020304" pitchFamily="18" charset="0"/>
              </a:rPr>
              <a:t>sai</a:t>
            </a:r>
            <a:r>
              <a:rPr lang="en-US"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999398" y="5985013"/>
            <a:ext cx="395784" cy="1015663"/>
          </a:xfrm>
          <a:prstGeom prst="rect">
            <a:avLst/>
          </a:prstGeom>
          <a:noFill/>
        </p:spPr>
        <p:txBody>
          <a:bodyPr wrap="square" rtlCol="0">
            <a:spAutoFit/>
          </a:bodyPr>
          <a:lstStyle/>
          <a:p>
            <a:r>
              <a:rPr lang="en-GB" sz="6000" dirty="0">
                <a:latin typeface="Bangers" panose="00000500000000000000" pitchFamily="2" charset="0"/>
              </a:rPr>
              <a:t>D</a:t>
            </a:r>
            <a:endParaRPr lang="en-US" sz="6000" dirty="0">
              <a:latin typeface="Bangers" panose="00000500000000000000" pitchFamily="2" charset="0"/>
            </a:endParaRPr>
          </a:p>
        </p:txBody>
      </p:sp>
    </p:spTree>
    <p:extLst>
      <p:ext uri="{BB962C8B-B14F-4D97-AF65-F5344CB8AC3E}">
        <p14:creationId xmlns:p14="http://schemas.microsoft.com/office/powerpoint/2010/main" val="218769699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heckerboard(across)">
                                      <p:cBhvr>
                                        <p:cTn id="18" dur="1000"/>
                                        <p:tgtEl>
                                          <p:spTgt spid="2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heckerboard(across)">
                                      <p:cBhvr>
                                        <p:cTn id="21" dur="1000"/>
                                        <p:tgtEl>
                                          <p:spTgt spid="2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heckerboard(across)">
                                      <p:cBhvr>
                                        <p:cTn id="29" dur="1000"/>
                                        <p:tgtEl>
                                          <p:spTgt spid="24"/>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heckerboard(across)">
                                      <p:cBhvr>
                                        <p:cTn id="32" dur="1000"/>
                                        <p:tgtEl>
                                          <p:spTgt spid="25"/>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heckerboard(across)">
                                      <p:cBhvr>
                                        <p:cTn id="35" dur="1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1000"/>
                                        <p:tgtEl>
                                          <p:spTgt spid="1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1000"/>
                                        <p:tgtEl>
                                          <p:spTgt spid="1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heckerboard(across)">
                                      <p:cBhvr>
                                        <p:cTn id="46" dur="1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0" grpId="0"/>
      <p:bldP spid="6" grpId="0"/>
      <p:bldP spid="22" grpId="0" animBg="1"/>
      <p:bldP spid="23" grpId="0"/>
      <p:bldP spid="24" grpId="0" animBg="1"/>
      <p:bldP spid="25" grpId="0"/>
      <p:bldP spid="8" grpId="0" animBg="1"/>
      <p:bldP spid="16" grpId="0" animBg="1"/>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4" name="图片 4">
            <a:extLst>
              <a:ext uri="{FF2B5EF4-FFF2-40B4-BE49-F238E27FC236}">
                <a16:creationId xmlns="" xmlns:a16="http://schemas.microsoft.com/office/drawing/2014/main" id="{ABF4F961-4129-47E6-A1C1-72C2019607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3015" y="455295"/>
            <a:ext cx="9280529" cy="6088243"/>
          </a:xfrm>
          <a:prstGeom prst="rect">
            <a:avLst/>
          </a:prstGeom>
        </p:spPr>
      </p:pic>
      <p:sp>
        <p:nvSpPr>
          <p:cNvPr id="6" name="Rectangle 5"/>
          <p:cNvSpPr/>
          <p:nvPr/>
        </p:nvSpPr>
        <p:spPr>
          <a:xfrm>
            <a:off x="2447126" y="2244004"/>
            <a:ext cx="7252306" cy="2123658"/>
          </a:xfrm>
          <a:prstGeom prst="rect">
            <a:avLst/>
          </a:prstGeom>
          <a:noFill/>
        </p:spPr>
        <p:txBody>
          <a:bodyPr wrap="none" lIns="91440" tIns="45720" rIns="91440" bIns="45720">
            <a:spAutoFit/>
          </a:bodyPr>
          <a:lstStyle/>
          <a:p>
            <a:pPr algn="ctr"/>
            <a:r>
              <a:rPr lang="en-US" sz="66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CẢM </a:t>
            </a:r>
            <a:r>
              <a:rPr lang="vi-VN" sz="66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Ơ</a:t>
            </a:r>
            <a:r>
              <a:rPr lang="en-US" sz="66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N CÁC </a:t>
            </a:r>
            <a:r>
              <a:rPr lang="en-US" sz="66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EM</a:t>
            </a:r>
          </a:p>
          <a:p>
            <a:pPr algn="ctr"/>
            <a:r>
              <a:rPr lang="en-US" sz="66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ĐÃ LẮNG NGHE</a:t>
            </a:r>
            <a:endParaRPr lang="en-US" sz="66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396725"/>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14">
            <a:extLst>
              <a:ext uri="{FF2B5EF4-FFF2-40B4-BE49-F238E27FC236}">
                <a16:creationId xmlns="" xmlns:a16="http://schemas.microsoft.com/office/drawing/2014/main" id="{8A6CA58F-650D-42E3-B50C-4D4A3BBAAA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4955" y="2386526"/>
            <a:ext cx="6728345" cy="3154465"/>
          </a:xfrm>
          <a:prstGeom prst="rect">
            <a:avLst/>
          </a:prstGeom>
        </p:spPr>
      </p:pic>
      <p:sp>
        <p:nvSpPr>
          <p:cNvPr id="4" name="TextBox 3"/>
          <p:cNvSpPr txBox="1"/>
          <p:nvPr/>
        </p:nvSpPr>
        <p:spPr>
          <a:xfrm>
            <a:off x="2634018" y="928809"/>
            <a:ext cx="9517039"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Câu 1: Nhà </a:t>
            </a:r>
            <a:r>
              <a:rPr lang="en-US" sz="3200" smtClean="0">
                <a:latin typeface="Times New Roman" panose="02020603050405020304" pitchFamily="18" charset="0"/>
                <a:cs typeface="Times New Roman" panose="02020603050405020304" pitchFamily="18" charset="0"/>
              </a:rPr>
              <a:t>máy c</a:t>
            </a:r>
            <a:r>
              <a:rPr lang="vi-VN" sz="3200" smtClean="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khí Hà Nội đã có đóng góp gì vào công cuộc xây dựng và bảo vệ </a:t>
            </a:r>
            <a:r>
              <a:rPr lang="en-US" sz="3200" smtClean="0">
                <a:latin typeface="Times New Roman" panose="02020603050405020304" pitchFamily="18" charset="0"/>
                <a:cs typeface="Times New Roman" panose="02020603050405020304" pitchFamily="18" charset="0"/>
              </a:rPr>
              <a:t>đất n</a:t>
            </a:r>
            <a:r>
              <a:rPr lang="vi-VN" sz="3200" smtClean="0">
                <a:latin typeface="Times New Roman" panose="02020603050405020304" pitchFamily="18" charset="0"/>
                <a:cs typeface="Times New Roman" panose="02020603050405020304" pitchFamily="18" charset="0"/>
              </a:rPr>
              <a:t>ướ</a:t>
            </a:r>
            <a:r>
              <a:rPr lang="en-US" sz="3200" smtClean="0">
                <a:latin typeface="Times New Roman" panose="02020603050405020304" pitchFamily="18" charset="0"/>
                <a:cs typeface="Times New Roman" panose="02020603050405020304" pitchFamily="18" charset="0"/>
              </a:rPr>
              <a:t>c?</a:t>
            </a: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5668533" y="3347112"/>
            <a:ext cx="4780937"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Nhà </a:t>
            </a:r>
            <a:r>
              <a:rPr lang="en-US" sz="2400" smtClean="0">
                <a:latin typeface="Times New Roman" panose="02020603050405020304" pitchFamily="18" charset="0"/>
                <a:cs typeface="Times New Roman" panose="02020603050405020304" pitchFamily="18" charset="0"/>
              </a:rPr>
              <a:t>máy C</a:t>
            </a:r>
            <a:r>
              <a:rPr lang="vi-VN" sz="2400" smtClean="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 khí Hà Nội ra đời, góp phần to lớn vào công cuộc xây dựng chủ nghĩa xã hội ở miền Bắc và đấu tranh thống nhất </a:t>
            </a:r>
            <a:r>
              <a:rPr lang="en-US" sz="2400" smtClean="0">
                <a:latin typeface="Times New Roman" panose="02020603050405020304" pitchFamily="18" charset="0"/>
                <a:cs typeface="Times New Roman" panose="02020603050405020304" pitchFamily="18" charset="0"/>
              </a:rPr>
              <a:t>đất n</a:t>
            </a:r>
            <a:r>
              <a:rPr lang="vi-VN" sz="2400" smtClean="0">
                <a:latin typeface="Times New Roman" panose="02020603050405020304" pitchFamily="18" charset="0"/>
                <a:cs typeface="Times New Roman" panose="02020603050405020304" pitchFamily="18" charset="0"/>
              </a:rPr>
              <a:t>ướ</a:t>
            </a:r>
            <a:r>
              <a:rPr lang="en-US" sz="2400" smtClean="0">
                <a:latin typeface="Times New Roman" panose="02020603050405020304" pitchFamily="18" charset="0"/>
                <a:cs typeface="Times New Roman" panose="02020603050405020304" pitchFamily="18" charset="0"/>
              </a:rPr>
              <a:t>c.</a:t>
            </a:r>
            <a:endParaRPr lang="en-US" sz="2400">
              <a:latin typeface="Times New Roman" panose="02020603050405020304" pitchFamily="18" charset="0"/>
              <a:cs typeface="Times New Roman" panose="02020603050405020304" pitchFamily="18" charset="0"/>
            </a:endParaRPr>
          </a:p>
        </p:txBody>
      </p:sp>
      <p:sp>
        <p:nvSpPr>
          <p:cNvPr id="2" name="TextBox 1"/>
          <p:cNvSpPr txBox="1"/>
          <p:nvPr/>
        </p:nvSpPr>
        <p:spPr>
          <a:xfrm>
            <a:off x="3687576" y="2642448"/>
            <a:ext cx="1580937" cy="584775"/>
          </a:xfrm>
          <a:prstGeom prst="rect">
            <a:avLst/>
          </a:prstGeom>
          <a:noFill/>
        </p:spPr>
        <p:txBody>
          <a:bodyPr wrap="square" rtlCol="0">
            <a:spAutoFit/>
          </a:bodyPr>
          <a:lstStyle/>
          <a:p>
            <a:r>
              <a:rPr lang="en-US" sz="3200" i="1">
                <a:latin typeface="Times New Roman" panose="02020603050405020304" pitchFamily="18" charset="0"/>
                <a:cs typeface="Times New Roman" panose="02020603050405020304" pitchFamily="18" charset="0"/>
              </a:rPr>
              <a:t>Đáp </a:t>
            </a:r>
            <a:r>
              <a:rPr lang="en-US" sz="3200" i="1" smtClean="0">
                <a:latin typeface="Times New Roman" panose="02020603050405020304" pitchFamily="18" charset="0"/>
                <a:cs typeface="Times New Roman" panose="02020603050405020304" pitchFamily="18" charset="0"/>
              </a:rPr>
              <a:t>án:</a:t>
            </a:r>
            <a:endParaRPr lang="en-US" sz="32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019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3207222" y="832991"/>
            <a:ext cx="8284191"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Câu 2: Nhà </a:t>
            </a:r>
            <a:r>
              <a:rPr lang="en-US" sz="3200" smtClean="0">
                <a:latin typeface="Times New Roman" panose="02020603050405020304" pitchFamily="18" charset="0"/>
                <a:cs typeface="Times New Roman" panose="02020603050405020304" pitchFamily="18" charset="0"/>
              </a:rPr>
              <a:t>máy c</a:t>
            </a:r>
            <a:r>
              <a:rPr lang="vi-VN" sz="3200" smtClean="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khí Hà Nội </a:t>
            </a:r>
            <a:r>
              <a:rPr lang="en-US" sz="3200" smtClean="0">
                <a:latin typeface="Times New Roman" panose="02020603050405020304" pitchFamily="18" charset="0"/>
                <a:cs typeface="Times New Roman" panose="02020603050405020304" pitchFamily="18" charset="0"/>
              </a:rPr>
              <a:t>đ</a:t>
            </a:r>
            <a:r>
              <a:rPr lang="vi-VN" sz="3200" smtClean="0">
                <a:latin typeface="Times New Roman" panose="02020603050405020304" pitchFamily="18" charset="0"/>
                <a:cs typeface="Times New Roman" panose="02020603050405020304" pitchFamily="18" charset="0"/>
              </a:rPr>
              <a:t>ượ</a:t>
            </a:r>
            <a:r>
              <a:rPr lang="en-US" sz="3200">
                <a:latin typeface="Times New Roman" panose="02020603050405020304" pitchFamily="18" charset="0"/>
                <a:cs typeface="Times New Roman" panose="02020603050405020304" pitchFamily="18" charset="0"/>
              </a:rPr>
              <a:t>c xây dựng vào thời gian </a:t>
            </a:r>
            <a:r>
              <a:rPr lang="en-US" sz="3200" smtClean="0">
                <a:latin typeface="Times New Roman" panose="02020603050405020304" pitchFamily="18" charset="0"/>
                <a:cs typeface="Times New Roman" panose="02020603050405020304" pitchFamily="18" charset="0"/>
              </a:rPr>
              <a:t>nào?</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5440908" y="2481590"/>
            <a:ext cx="3621205"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 </a:t>
            </a:r>
            <a:r>
              <a:rPr lang="en-US" sz="2800" dirty="0" err="1" smtClean="0">
                <a:latin typeface="Times New Roman" panose="02020603050405020304" pitchFamily="18" charset="0"/>
                <a:cs typeface="Times New Roman" panose="02020603050405020304" pitchFamily="18" charset="0"/>
              </a:rPr>
              <a:t>Tháng</a:t>
            </a:r>
            <a:r>
              <a:rPr lang="en-US" sz="2800" dirty="0" smtClean="0">
                <a:latin typeface="Times New Roman" panose="02020603050405020304" pitchFamily="18" charset="0"/>
                <a:cs typeface="Times New Roman" panose="02020603050405020304" pitchFamily="18" charset="0"/>
              </a:rPr>
              <a:t> 12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1955</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440907" y="3313584"/>
            <a:ext cx="362120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r>
              <a:rPr lang="en-US" sz="2800" smtClean="0">
                <a:latin typeface="Times New Roman" panose="02020603050405020304" pitchFamily="18" charset="0"/>
                <a:cs typeface="Times New Roman" panose="02020603050405020304" pitchFamily="18" charset="0"/>
              </a:rPr>
              <a:t>. Tháng 11 năm 1955</a:t>
            </a:r>
            <a:endParaRPr lang="en-US" sz="2800">
              <a:latin typeface="Times New Roman" panose="02020603050405020304" pitchFamily="18" charset="0"/>
              <a:cs typeface="Times New Roman" panose="02020603050405020304" pitchFamily="18" charset="0"/>
            </a:endParaRPr>
          </a:p>
        </p:txBody>
      </p:sp>
      <p:sp>
        <p:nvSpPr>
          <p:cNvPr id="7" name="TextBox 6"/>
          <p:cNvSpPr txBox="1"/>
          <p:nvPr/>
        </p:nvSpPr>
        <p:spPr>
          <a:xfrm>
            <a:off x="5440907" y="4145578"/>
            <a:ext cx="362120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Tháng</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12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1958</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440906" y="4875000"/>
            <a:ext cx="362120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Tháng</a:t>
            </a:r>
            <a:r>
              <a:rPr lang="en-US" sz="2800" dirty="0" smtClean="0">
                <a:latin typeface="Times New Roman" panose="02020603050405020304" pitchFamily="18" charset="0"/>
                <a:cs typeface="Times New Roman" panose="02020603050405020304" pitchFamily="18" charset="0"/>
              </a:rPr>
              <a:t> 11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1958</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9304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mph" presetSubtype="0" repeatCount="indefinite" fill="hold" grpId="1" nodeType="clickEffect">
                                  <p:stCondLst>
                                    <p:cond delay="0"/>
                                  </p:stCondLst>
                                  <p:iterate type="lt">
                                    <p:tmPct val="4000"/>
                                  </p:iterate>
                                  <p:childTnLst>
                                    <p:set>
                                      <p:cBhvr override="childStyle">
                                        <p:cTn id="24" dur="1000" fill="hold"/>
                                        <p:tgtEl>
                                          <p:spTgt spid="3"/>
                                        </p:tgtEl>
                                        <p:attrNameLst>
                                          <p:attrName>style.color</p:attrName>
                                        </p:attrNameLst>
                                      </p:cBhvr>
                                      <p:to>
                                        <p:clrVal>
                                          <a:srgbClr val="FF0000"/>
                                        </p:clrVal>
                                      </p:to>
                                    </p:set>
                                    <p:set>
                                      <p:cBhvr>
                                        <p:cTn id="25" dur="1000" fill="hold"/>
                                        <p:tgtEl>
                                          <p:spTgt spid="3"/>
                                        </p:tgtEl>
                                        <p:attrNameLst>
                                          <p:attrName>fillcolor</p:attrName>
                                        </p:attrNameLst>
                                      </p:cBhvr>
                                      <p:to>
                                        <p:clrVal>
                                          <a:srgbClr val="FF0000"/>
                                        </p:clrVal>
                                      </p:to>
                                    </p:set>
                                    <p:set>
                                      <p:cBhvr>
                                        <p:cTn id="26" dur="1000" fill="hold"/>
                                        <p:tgtEl>
                                          <p:spTgt spid="3"/>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0" name="Picture 13"/>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35147" y="992177"/>
            <a:ext cx="1376368" cy="1376368"/>
          </a:xfrm>
          <a:prstGeom prst="rect">
            <a:avLst/>
          </a:prstGeom>
        </p:spPr>
      </p:pic>
      <p:grpSp>
        <p:nvGrpSpPr>
          <p:cNvPr id="3" name="Group 3"/>
          <p:cNvGrpSpPr/>
          <p:nvPr/>
        </p:nvGrpSpPr>
        <p:grpSpPr>
          <a:xfrm>
            <a:off x="5283200" y="742185"/>
            <a:ext cx="6908800" cy="5339888"/>
            <a:chOff x="0" y="-360025"/>
            <a:chExt cx="15936292" cy="11692847"/>
          </a:xfrm>
        </p:grpSpPr>
        <p:sp>
          <p:nvSpPr>
            <p:cNvPr id="4" name="AutoShape 4"/>
            <p:cNvSpPr/>
            <p:nvPr/>
          </p:nvSpPr>
          <p:spPr>
            <a:xfrm>
              <a:off x="0" y="-360025"/>
              <a:ext cx="15936292" cy="3594969"/>
            </a:xfrm>
            <a:prstGeom prst="rect">
              <a:avLst/>
            </a:prstGeom>
            <a:solidFill>
              <a:schemeClr val="accent5">
                <a:lumMod val="60000"/>
                <a:lumOff val="40000"/>
                <a:alpha val="19608"/>
              </a:schemeClr>
            </a:solidFill>
            <a:ln>
              <a:noFill/>
            </a:ln>
          </p:spPr>
        </p:sp>
        <p:sp>
          <p:nvSpPr>
            <p:cNvPr id="5" name="AutoShape 5"/>
            <p:cNvSpPr/>
            <p:nvPr/>
          </p:nvSpPr>
          <p:spPr>
            <a:xfrm>
              <a:off x="0" y="3688915"/>
              <a:ext cx="15936292" cy="3594969"/>
            </a:xfrm>
            <a:prstGeom prst="rect">
              <a:avLst/>
            </a:prstGeom>
            <a:solidFill>
              <a:schemeClr val="accent5">
                <a:lumMod val="60000"/>
                <a:lumOff val="40000"/>
                <a:alpha val="19608"/>
              </a:schemeClr>
            </a:solidFill>
            <a:ln>
              <a:noFill/>
            </a:ln>
          </p:spPr>
        </p:sp>
        <p:sp>
          <p:nvSpPr>
            <p:cNvPr id="6" name="AutoShape 6"/>
            <p:cNvSpPr/>
            <p:nvPr/>
          </p:nvSpPr>
          <p:spPr>
            <a:xfrm>
              <a:off x="0" y="7737853"/>
              <a:ext cx="15936292" cy="3594969"/>
            </a:xfrm>
            <a:prstGeom prst="rect">
              <a:avLst/>
            </a:prstGeom>
            <a:solidFill>
              <a:schemeClr val="accent5">
                <a:lumMod val="60000"/>
                <a:lumOff val="40000"/>
                <a:alpha val="19608"/>
              </a:schemeClr>
            </a:solidFill>
            <a:ln>
              <a:noFill/>
            </a:ln>
          </p:spPr>
        </p:sp>
      </p:grpSp>
      <p:sp>
        <p:nvSpPr>
          <p:cNvPr id="16" name="TextBox 15"/>
          <p:cNvSpPr txBox="1"/>
          <p:nvPr/>
        </p:nvSpPr>
        <p:spPr>
          <a:xfrm>
            <a:off x="123777" y="1673379"/>
            <a:ext cx="5309358" cy="769441"/>
          </a:xfrm>
          <a:prstGeom prst="rect">
            <a:avLst/>
          </a:prstGeom>
          <a:noFill/>
        </p:spPr>
        <p:txBody>
          <a:bodyPr wrap="square" rtlCol="0">
            <a:spAutoFit/>
          </a:bodyPr>
          <a:lstStyle/>
          <a:p>
            <a:pPr algn="ctr"/>
            <a:r>
              <a:rPr lang="en-US" sz="4400" dirty="0">
                <a:solidFill>
                  <a:schemeClr val="accent5">
                    <a:lumMod val="50000"/>
                  </a:schemeClr>
                </a:solidFill>
                <a:latin typeface="Dancing Script" panose="03080600040507000D00" pitchFamily="66" charset="0"/>
                <a:cs typeface="Times New Roman" panose="02020603050405020304" pitchFamily="18" charset="0"/>
              </a:rPr>
              <a:t>MỤC TIÊU BÀI </a:t>
            </a:r>
            <a:r>
              <a:rPr lang="en-US" sz="4400" dirty="0" smtClean="0">
                <a:solidFill>
                  <a:schemeClr val="accent5">
                    <a:lumMod val="50000"/>
                  </a:schemeClr>
                </a:solidFill>
                <a:latin typeface="Dancing Script" panose="03080600040507000D00" pitchFamily="66" charset="0"/>
                <a:cs typeface="Times New Roman" panose="02020603050405020304" pitchFamily="18" charset="0"/>
              </a:rPr>
              <a:t>HỌC</a:t>
            </a:r>
            <a:endParaRPr lang="en-US" sz="4400" dirty="0">
              <a:solidFill>
                <a:schemeClr val="accent5">
                  <a:lumMod val="50000"/>
                </a:schemeClr>
              </a:solidFill>
              <a:latin typeface="Dancing Script" panose="03080600040507000D00" pitchFamily="66" charset="0"/>
              <a:cs typeface="Times New Roman" panose="02020603050405020304" pitchFamily="18" charset="0"/>
            </a:endParaRPr>
          </a:p>
        </p:txBody>
      </p:sp>
      <p:sp>
        <p:nvSpPr>
          <p:cNvPr id="17" name="TextBox 16"/>
          <p:cNvSpPr txBox="1"/>
          <p:nvPr/>
        </p:nvSpPr>
        <p:spPr>
          <a:xfrm>
            <a:off x="5381008" y="1193728"/>
            <a:ext cx="6713183" cy="584775"/>
          </a:xfrm>
          <a:prstGeom prst="rect">
            <a:avLst/>
          </a:prstGeom>
          <a:no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Mục </a:t>
            </a:r>
            <a:r>
              <a:rPr lang="en-US" sz="3200">
                <a:latin typeface="Times New Roman" panose="02020603050405020304" pitchFamily="18" charset="0"/>
                <a:cs typeface="Times New Roman" panose="02020603050405020304" pitchFamily="18" charset="0"/>
              </a:rPr>
              <a:t>đích mở </a:t>
            </a:r>
            <a:r>
              <a:rPr lang="en-US" sz="3200" smtClean="0">
                <a:latin typeface="Times New Roman" panose="02020603050405020304" pitchFamily="18" charset="0"/>
                <a:cs typeface="Times New Roman" panose="02020603050405020304" pitchFamily="18" charset="0"/>
              </a:rPr>
              <a:t>đ</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Tr</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S</a:t>
            </a:r>
            <a:r>
              <a:rPr lang="vi-VN" sz="3200" smtClean="0">
                <a:latin typeface="Times New Roman" panose="02020603050405020304" pitchFamily="18" charset="0"/>
                <a:cs typeface="Times New Roman" panose="02020603050405020304" pitchFamily="18" charset="0"/>
              </a:rPr>
              <a:t>ơ</a:t>
            </a:r>
            <a:r>
              <a:rPr lang="en-US" sz="3200" smtClean="0">
                <a:latin typeface="Times New Roman" panose="02020603050405020304" pitchFamily="18" charset="0"/>
                <a:cs typeface="Times New Roman" panose="02020603050405020304" pitchFamily="18" charset="0"/>
              </a:rPr>
              <a:t>n</a:t>
            </a:r>
          </a:p>
        </p:txBody>
      </p:sp>
      <p:sp>
        <p:nvSpPr>
          <p:cNvPr id="18" name="TextBox 17"/>
          <p:cNvSpPr txBox="1"/>
          <p:nvPr/>
        </p:nvSpPr>
        <p:spPr>
          <a:xfrm>
            <a:off x="5381009" y="2873520"/>
            <a:ext cx="6713182" cy="1077218"/>
          </a:xfrm>
          <a:prstGeom prst="rect">
            <a:avLst/>
          </a:prstGeom>
          <a:no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Những tấm g</a:t>
            </a:r>
            <a:r>
              <a:rPr lang="vi-VN" sz="3200" smtClean="0">
                <a:latin typeface="Times New Roman" panose="02020603050405020304" pitchFamily="18" charset="0"/>
                <a:cs typeface="Times New Roman" panose="02020603050405020304" pitchFamily="18" charset="0"/>
              </a:rPr>
              <a:t>ươ</a:t>
            </a:r>
            <a:r>
              <a:rPr lang="en-US" sz="3200">
                <a:latin typeface="Times New Roman" panose="02020603050405020304" pitchFamily="18" charset="0"/>
                <a:cs typeface="Times New Roman" panose="02020603050405020304" pitchFamily="18" charset="0"/>
              </a:rPr>
              <a:t>ng anh hùng trên </a:t>
            </a:r>
            <a:r>
              <a:rPr lang="en-US" sz="3200" smtClean="0">
                <a:latin typeface="Times New Roman" panose="02020603050405020304" pitchFamily="18" charset="0"/>
                <a:cs typeface="Times New Roman" panose="02020603050405020304" pitchFamily="18" charset="0"/>
              </a:rPr>
              <a:t>đ</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Tr</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S</a:t>
            </a:r>
            <a:r>
              <a:rPr lang="vi-VN" sz="3200" smtClean="0">
                <a:latin typeface="Times New Roman" panose="02020603050405020304" pitchFamily="18" charset="0"/>
                <a:cs typeface="Times New Roman" panose="02020603050405020304" pitchFamily="18" charset="0"/>
              </a:rPr>
              <a:t>ơ</a:t>
            </a:r>
            <a:r>
              <a:rPr lang="en-US" sz="3200" smtClean="0">
                <a:latin typeface="Times New Roman" panose="02020603050405020304" pitchFamily="18" charset="0"/>
                <a:cs typeface="Times New Roman" panose="02020603050405020304" pitchFamily="18" charset="0"/>
              </a:rPr>
              <a:t>n.</a:t>
            </a:r>
            <a:endParaRPr lang="en-US" sz="3200">
              <a:latin typeface="Times New Roman" panose="02020603050405020304" pitchFamily="18" charset="0"/>
              <a:cs typeface="Times New Roman" panose="02020603050405020304" pitchFamily="18" charset="0"/>
            </a:endParaRPr>
          </a:p>
        </p:txBody>
      </p:sp>
      <p:sp>
        <p:nvSpPr>
          <p:cNvPr id="19" name="TextBox 18"/>
          <p:cNvSpPr txBox="1"/>
          <p:nvPr/>
        </p:nvSpPr>
        <p:spPr>
          <a:xfrm>
            <a:off x="5381007" y="4722589"/>
            <a:ext cx="6713183" cy="1077218"/>
          </a:xfrm>
          <a:prstGeom prst="rect">
            <a:avLst/>
          </a:prstGeom>
          <a:no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Tầm </a:t>
            </a:r>
            <a:r>
              <a:rPr lang="en-US" sz="3200">
                <a:latin typeface="Times New Roman" panose="02020603050405020304" pitchFamily="18" charset="0"/>
                <a:cs typeface="Times New Roman" panose="02020603050405020304" pitchFamily="18" charset="0"/>
              </a:rPr>
              <a:t>quan trọng của </a:t>
            </a:r>
            <a:r>
              <a:rPr lang="en-US" sz="3200" smtClean="0">
                <a:latin typeface="Times New Roman" panose="02020603050405020304" pitchFamily="18" charset="0"/>
                <a:cs typeface="Times New Roman" panose="02020603050405020304" pitchFamily="18" charset="0"/>
              </a:rPr>
              <a:t>đ</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Tr</a:t>
            </a:r>
            <a:r>
              <a:rPr lang="vi-VN" sz="3200" smtClean="0">
                <a:latin typeface="Times New Roman" panose="02020603050405020304" pitchFamily="18" charset="0"/>
                <a:cs typeface="Times New Roman" panose="02020603050405020304" pitchFamily="18" charset="0"/>
              </a:rPr>
              <a:t>ườ</a:t>
            </a:r>
            <a:r>
              <a:rPr lang="en-US" sz="3200" smtClean="0">
                <a:latin typeface="Times New Roman" panose="02020603050405020304" pitchFamily="18" charset="0"/>
                <a:cs typeface="Times New Roman" panose="02020603050405020304" pitchFamily="18" charset="0"/>
              </a:rPr>
              <a:t>ng S</a:t>
            </a:r>
            <a:r>
              <a:rPr lang="vi-VN" sz="3200" smtClean="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n trong sự nghiệp thống nhất </a:t>
            </a:r>
            <a:r>
              <a:rPr lang="en-US" sz="3200" smtClean="0">
                <a:latin typeface="Times New Roman" panose="02020603050405020304" pitchFamily="18" charset="0"/>
                <a:cs typeface="Times New Roman" panose="02020603050405020304" pitchFamily="18" charset="0"/>
              </a:rPr>
              <a:t>đất n</a:t>
            </a:r>
            <a:r>
              <a:rPr lang="vi-VN" sz="3200" smtClean="0">
                <a:latin typeface="Times New Roman" panose="02020603050405020304" pitchFamily="18" charset="0"/>
                <a:cs typeface="Times New Roman" panose="02020603050405020304" pitchFamily="18" charset="0"/>
              </a:rPr>
              <a:t>ướ</a:t>
            </a:r>
            <a:r>
              <a:rPr lang="en-US" sz="3200" smtClean="0">
                <a:latin typeface="Times New Roman" panose="02020603050405020304" pitchFamily="18" charset="0"/>
                <a:cs typeface="Times New Roman" panose="02020603050405020304" pitchFamily="18" charset="0"/>
              </a:rPr>
              <a:t>c.</a:t>
            </a:r>
            <a:endParaRPr lang="en-US" sz="3200">
              <a:latin typeface="Times New Roman" panose="02020603050405020304" pitchFamily="18" charset="0"/>
              <a:cs typeface="Times New Roman" panose="02020603050405020304" pitchFamily="18" charset="0"/>
            </a:endParaRPr>
          </a:p>
        </p:txBody>
      </p:sp>
      <p:sp>
        <p:nvSpPr>
          <p:cNvPr id="21" name="TextBox 20"/>
          <p:cNvSpPr txBox="1"/>
          <p:nvPr/>
        </p:nvSpPr>
        <p:spPr>
          <a:xfrm>
            <a:off x="2313617" y="2473410"/>
            <a:ext cx="2871774"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Sau bài học, học sinh </a:t>
            </a:r>
            <a:r>
              <a:rPr lang="en-US" sz="2000" smtClean="0">
                <a:latin typeface="Times New Roman" panose="02020603050405020304" pitchFamily="18" charset="0"/>
                <a:cs typeface="Times New Roman" panose="02020603050405020304" pitchFamily="18" charset="0"/>
              </a:rPr>
              <a:t>biết:</a:t>
            </a:r>
            <a:endParaRPr lang="en-US" sz="20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2" cstate="print">
            <a:extLst>
              <a:ext uri="{BEBA8EAE-BF5A-486C-A8C5-ECC9F3942E4B}">
                <a14:imgProps xmlns:a14="http://schemas.microsoft.com/office/drawing/2010/main">
                  <a14:imgLayer r:embed="rId23">
                    <a14:imgEffect>
                      <a14:backgroundRemoval t="10000" b="90000" l="10000" r="90000">
                        <a14:backgroundMark x1="46165" y1="68245" x2="46165" y2="68245"/>
                        <a14:backgroundMark x1="57594" y1="71006" x2="57594" y2="71006"/>
                        <a14:backgroundMark x1="54286" y1="47140" x2="54286" y2="47140"/>
                        <a14:backgroundMark x1="56992" y1="62130" x2="56992" y2="62130"/>
                        <a14:backgroundMark x1="45414" y1="46548" x2="45414" y2="46548"/>
                        <a14:backgroundMark x1="47218" y1="51282" x2="47218" y2="51282"/>
                        <a14:backgroundMark x1="51880" y1="39053" x2="51880" y2="39053"/>
                        <a14:backgroundMark x1="18045" y1="83432" x2="18045" y2="83432"/>
                        <a14:backgroundMark x1="50075" y1="82446" x2="50075" y2="82446"/>
                      </a14:backgroundRemoval>
                    </a14:imgEffect>
                  </a14:imgLayer>
                </a14:imgProps>
              </a:ext>
              <a:ext uri="{28A0092B-C50C-407E-A947-70E740481C1C}">
                <a14:useLocalDpi xmlns:a14="http://schemas.microsoft.com/office/drawing/2010/main" val="0"/>
              </a:ext>
            </a:extLst>
          </a:blip>
          <a:stretch>
            <a:fillRect/>
          </a:stretch>
        </p:blipFill>
        <p:spPr>
          <a:xfrm>
            <a:off x="882498" y="4276145"/>
            <a:ext cx="3791917" cy="2890980"/>
          </a:xfrm>
          <a:prstGeom prst="rect">
            <a:avLst/>
          </a:prstGeom>
        </p:spPr>
      </p:pic>
    </p:spTree>
    <p:extLst>
      <p:ext uri="{BB962C8B-B14F-4D97-AF65-F5344CB8AC3E}">
        <p14:creationId xmlns:p14="http://schemas.microsoft.com/office/powerpoint/2010/main" val="601154497"/>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CE76747E-017D-470E-ABE2-AF56F19517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174" y="2825505"/>
            <a:ext cx="548726" cy="548726"/>
          </a:xfrm>
          <a:prstGeom prst="rect">
            <a:avLst/>
          </a:prstGeom>
        </p:spPr>
      </p:pic>
      <p:pic>
        <p:nvPicPr>
          <p:cNvPr id="13" name="图片 12">
            <a:extLst>
              <a:ext uri="{FF2B5EF4-FFF2-40B4-BE49-F238E27FC236}">
                <a16:creationId xmlns="" xmlns:a16="http://schemas.microsoft.com/office/drawing/2014/main" id="{25FE2472-1B7D-49D8-AE3E-D2F605F70F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174" y="4108423"/>
            <a:ext cx="548726" cy="548726"/>
          </a:xfrm>
          <a:prstGeom prst="rect">
            <a:avLst/>
          </a:prstGeom>
        </p:spPr>
      </p:pic>
      <p:pic>
        <p:nvPicPr>
          <p:cNvPr id="16" name="图片 15">
            <a:extLst>
              <a:ext uri="{FF2B5EF4-FFF2-40B4-BE49-F238E27FC236}">
                <a16:creationId xmlns="" xmlns:a16="http://schemas.microsoft.com/office/drawing/2014/main" id="{E39976D7-EA25-4798-8425-B7357053E8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34" y="5390130"/>
            <a:ext cx="548726" cy="548726"/>
          </a:xfrm>
          <a:prstGeom prst="rect">
            <a:avLst/>
          </a:prstGeom>
        </p:spPr>
      </p:pic>
      <p:pic>
        <p:nvPicPr>
          <p:cNvPr id="20" name="图片 19">
            <a:extLst>
              <a:ext uri="{FF2B5EF4-FFF2-40B4-BE49-F238E27FC236}">
                <a16:creationId xmlns="" xmlns:a16="http://schemas.microsoft.com/office/drawing/2014/main" id="{C09050D3-5B00-47AF-B13F-9BE2D9FD9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0174" y="245429"/>
            <a:ext cx="6340047" cy="1973802"/>
          </a:xfrm>
          <a:prstGeom prst="rect">
            <a:avLst/>
          </a:prstGeom>
        </p:spPr>
      </p:pic>
      <p:pic>
        <p:nvPicPr>
          <p:cNvPr id="21" name="图片 20">
            <a:extLst>
              <a:ext uri="{FF2B5EF4-FFF2-40B4-BE49-F238E27FC236}">
                <a16:creationId xmlns="" xmlns:a16="http://schemas.microsoft.com/office/drawing/2014/main" id="{008ABBBE-A577-41BA-889E-919A27556E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07642" y="1352203"/>
            <a:ext cx="4484358" cy="4872466"/>
          </a:xfrm>
          <a:prstGeom prst="rect">
            <a:avLst/>
          </a:prstGeom>
        </p:spPr>
      </p:pic>
      <p:sp>
        <p:nvSpPr>
          <p:cNvPr id="2" name="TextBox 1"/>
          <p:cNvSpPr txBox="1"/>
          <p:nvPr/>
        </p:nvSpPr>
        <p:spPr>
          <a:xfrm>
            <a:off x="1298861" y="816831"/>
            <a:ext cx="5862672" cy="830997"/>
          </a:xfrm>
          <a:prstGeom prst="rect">
            <a:avLst/>
          </a:prstGeom>
          <a:noFill/>
        </p:spPr>
        <p:txBody>
          <a:bodyPr wrap="square" rtlCol="0">
            <a:spAutoFit/>
          </a:bodyPr>
          <a:lstStyle/>
          <a:p>
            <a:pPr algn="ctr"/>
            <a:r>
              <a:rPr lang="en-US" sz="4800">
                <a:solidFill>
                  <a:srgbClr val="B06C3E"/>
                </a:solidFill>
                <a:latin typeface="Dancing Script" panose="03080600040507000D00" pitchFamily="66" charset="0"/>
              </a:rPr>
              <a:t>NỘI DUNG BÀI </a:t>
            </a:r>
            <a:r>
              <a:rPr lang="en-US" sz="4800" smtClean="0">
                <a:solidFill>
                  <a:srgbClr val="B06C3E"/>
                </a:solidFill>
                <a:latin typeface="Dancing Script" panose="03080600040507000D00" pitchFamily="66" charset="0"/>
              </a:rPr>
              <a:t>HỌC</a:t>
            </a:r>
            <a:endParaRPr lang="en-US" sz="4800">
              <a:solidFill>
                <a:srgbClr val="B06C3E"/>
              </a:solidFill>
              <a:latin typeface="Dancing Script" panose="03080600040507000D00" pitchFamily="66" charset="0"/>
            </a:endParaRPr>
          </a:p>
        </p:txBody>
      </p:sp>
      <p:sp>
        <p:nvSpPr>
          <p:cNvPr id="3" name="TextBox 2"/>
          <p:cNvSpPr txBox="1"/>
          <p:nvPr/>
        </p:nvSpPr>
        <p:spPr>
          <a:xfrm>
            <a:off x="1608900" y="2852222"/>
            <a:ext cx="590009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1. Mục đích mở đ</a:t>
            </a:r>
            <a:r>
              <a:rPr lang="vi-VN" sz="2800" b="1">
                <a:latin typeface="Times New Roman" panose="02020603050405020304" pitchFamily="18" charset="0"/>
                <a:cs typeface="Times New Roman" panose="02020603050405020304" pitchFamily="18" charset="0"/>
              </a:rPr>
              <a:t>ườ</a:t>
            </a:r>
            <a:r>
              <a:rPr lang="en-US" sz="2800" b="1">
                <a:latin typeface="Times New Roman" panose="02020603050405020304" pitchFamily="18" charset="0"/>
                <a:cs typeface="Times New Roman" panose="02020603050405020304" pitchFamily="18" charset="0"/>
              </a:rPr>
              <a:t>ng Tr</a:t>
            </a:r>
            <a:r>
              <a:rPr lang="vi-VN" sz="2800" b="1">
                <a:latin typeface="Times New Roman" panose="02020603050405020304" pitchFamily="18" charset="0"/>
                <a:cs typeface="Times New Roman" panose="02020603050405020304" pitchFamily="18" charset="0"/>
              </a:rPr>
              <a:t>ườ</a:t>
            </a:r>
            <a:r>
              <a:rPr lang="en-US" sz="2800" b="1">
                <a:latin typeface="Times New Roman" panose="02020603050405020304" pitchFamily="18" charset="0"/>
                <a:cs typeface="Times New Roman" panose="02020603050405020304" pitchFamily="18" charset="0"/>
              </a:rPr>
              <a:t>ng S</a:t>
            </a:r>
            <a:r>
              <a:rPr lang="vi-VN" sz="2800" b="1">
                <a:latin typeface="Times New Roman" panose="02020603050405020304" pitchFamily="18" charset="0"/>
                <a:cs typeface="Times New Roman" panose="02020603050405020304" pitchFamily="18" charset="0"/>
              </a:rPr>
              <a:t>ơ</a:t>
            </a:r>
            <a:r>
              <a:rPr lang="en-US" sz="2800" b="1" smtClean="0">
                <a:latin typeface="Times New Roman" panose="02020603050405020304" pitchFamily="18" charset="0"/>
                <a:cs typeface="Times New Roman" panose="02020603050405020304" pitchFamily="18" charset="0"/>
              </a:rPr>
              <a:t>n</a:t>
            </a:r>
            <a:endParaRPr lang="en-US" sz="2800" b="1">
              <a:latin typeface="Times New Roman" panose="02020603050405020304" pitchFamily="18" charset="0"/>
              <a:cs typeface="Times New Roman" panose="02020603050405020304" pitchFamily="18" charset="0"/>
            </a:endParaRPr>
          </a:p>
        </p:txBody>
      </p:sp>
      <p:sp>
        <p:nvSpPr>
          <p:cNvPr id="17" name="TextBox 16"/>
          <p:cNvSpPr txBox="1"/>
          <p:nvPr/>
        </p:nvSpPr>
        <p:spPr>
          <a:xfrm>
            <a:off x="1608900" y="3905732"/>
            <a:ext cx="6073253"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Những </a:t>
            </a:r>
            <a:r>
              <a:rPr lang="en-US" sz="2800" b="1" smtClean="0">
                <a:latin typeface="Times New Roman" panose="02020603050405020304" pitchFamily="18" charset="0"/>
                <a:cs typeface="Times New Roman" panose="02020603050405020304" pitchFamily="18" charset="0"/>
              </a:rPr>
              <a:t>tấm g</a:t>
            </a:r>
            <a:r>
              <a:rPr lang="vi-VN" sz="2800" b="1" smtClean="0">
                <a:latin typeface="Times New Roman" panose="02020603050405020304" pitchFamily="18" charset="0"/>
                <a:cs typeface="Times New Roman" panose="02020603050405020304" pitchFamily="18" charset="0"/>
              </a:rPr>
              <a:t>ươ</a:t>
            </a:r>
            <a:r>
              <a:rPr lang="en-US" sz="2800" b="1">
                <a:latin typeface="Times New Roman" panose="02020603050405020304" pitchFamily="18" charset="0"/>
                <a:cs typeface="Times New Roman" panose="02020603050405020304" pitchFamily="18" charset="0"/>
              </a:rPr>
              <a:t>ng anh hùng trên </a:t>
            </a:r>
            <a:r>
              <a:rPr lang="en-US" sz="2800" b="1" smtClean="0">
                <a:latin typeface="Times New Roman" panose="02020603050405020304" pitchFamily="18" charset="0"/>
                <a:cs typeface="Times New Roman" panose="02020603050405020304" pitchFamily="18" charset="0"/>
              </a:rPr>
              <a:t>đ</a:t>
            </a:r>
            <a:r>
              <a:rPr lang="vi-VN" sz="2800" b="1" smtClean="0">
                <a:latin typeface="Times New Roman" panose="02020603050405020304" pitchFamily="18" charset="0"/>
                <a:cs typeface="Times New Roman" panose="02020603050405020304" pitchFamily="18" charset="0"/>
              </a:rPr>
              <a:t>ườ</a:t>
            </a:r>
            <a:r>
              <a:rPr lang="en-US" sz="2800" b="1" smtClean="0">
                <a:latin typeface="Times New Roman" panose="02020603050405020304" pitchFamily="18" charset="0"/>
                <a:cs typeface="Times New Roman" panose="02020603050405020304" pitchFamily="18" charset="0"/>
              </a:rPr>
              <a:t>ng Tr</a:t>
            </a:r>
            <a:r>
              <a:rPr lang="vi-VN" sz="2800" b="1" smtClean="0">
                <a:latin typeface="Times New Roman" panose="02020603050405020304" pitchFamily="18" charset="0"/>
                <a:cs typeface="Times New Roman" panose="02020603050405020304" pitchFamily="18" charset="0"/>
              </a:rPr>
              <a:t>ườ</a:t>
            </a:r>
            <a:r>
              <a:rPr lang="en-US" sz="2800" b="1" smtClean="0">
                <a:latin typeface="Times New Roman" panose="02020603050405020304" pitchFamily="18" charset="0"/>
                <a:cs typeface="Times New Roman" panose="02020603050405020304" pitchFamily="18" charset="0"/>
              </a:rPr>
              <a:t>ng S</a:t>
            </a:r>
            <a:r>
              <a:rPr lang="vi-VN" sz="2800" b="1" smtClean="0">
                <a:latin typeface="Times New Roman" panose="02020603050405020304" pitchFamily="18" charset="0"/>
                <a:cs typeface="Times New Roman" panose="02020603050405020304" pitchFamily="18" charset="0"/>
              </a:rPr>
              <a:t>ơ</a:t>
            </a:r>
            <a:r>
              <a:rPr lang="en-US" sz="2800" b="1" smtClean="0">
                <a:latin typeface="Times New Roman" panose="02020603050405020304" pitchFamily="18" charset="0"/>
                <a:cs typeface="Times New Roman" panose="02020603050405020304" pitchFamily="18" charset="0"/>
              </a:rPr>
              <a:t>n </a:t>
            </a:r>
            <a:endParaRPr lang="en-US" sz="2800" b="1">
              <a:latin typeface="Times New Roman" panose="02020603050405020304" pitchFamily="18" charset="0"/>
              <a:cs typeface="Times New Roman" panose="02020603050405020304" pitchFamily="18" charset="0"/>
            </a:endParaRPr>
          </a:p>
        </p:txBody>
      </p:sp>
      <p:sp>
        <p:nvSpPr>
          <p:cNvPr id="18" name="TextBox 17"/>
          <p:cNvSpPr txBox="1"/>
          <p:nvPr/>
        </p:nvSpPr>
        <p:spPr>
          <a:xfrm>
            <a:off x="1587660" y="5187439"/>
            <a:ext cx="7554036"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3. Tầm quan trọng của </a:t>
            </a:r>
            <a:r>
              <a:rPr lang="en-US" sz="2800" b="1" smtClean="0">
                <a:latin typeface="Times New Roman" panose="02020603050405020304" pitchFamily="18" charset="0"/>
                <a:cs typeface="Times New Roman" panose="02020603050405020304" pitchFamily="18" charset="0"/>
              </a:rPr>
              <a:t>đ</a:t>
            </a:r>
            <a:r>
              <a:rPr lang="vi-VN" sz="2800" b="1" smtClean="0">
                <a:latin typeface="Times New Roman" panose="02020603050405020304" pitchFamily="18" charset="0"/>
                <a:cs typeface="Times New Roman" panose="02020603050405020304" pitchFamily="18" charset="0"/>
              </a:rPr>
              <a:t>ường</a:t>
            </a:r>
            <a:r>
              <a:rPr lang="en-US" sz="2800" b="1" smtClean="0">
                <a:latin typeface="Times New Roman" panose="02020603050405020304" pitchFamily="18" charset="0"/>
                <a:cs typeface="Times New Roman" panose="02020603050405020304" pitchFamily="18" charset="0"/>
              </a:rPr>
              <a:t> Tr</a:t>
            </a:r>
            <a:r>
              <a:rPr lang="vi-VN" sz="2800" b="1" smtClean="0">
                <a:latin typeface="Times New Roman" panose="02020603050405020304" pitchFamily="18" charset="0"/>
                <a:cs typeface="Times New Roman" panose="02020603050405020304" pitchFamily="18" charset="0"/>
              </a:rPr>
              <a:t>ườ</a:t>
            </a:r>
            <a:r>
              <a:rPr lang="en-US" sz="2800" b="1" smtClean="0">
                <a:latin typeface="Times New Roman" panose="02020603050405020304" pitchFamily="18" charset="0"/>
                <a:cs typeface="Times New Roman" panose="02020603050405020304" pitchFamily="18" charset="0"/>
              </a:rPr>
              <a:t>ng S</a:t>
            </a:r>
            <a:r>
              <a:rPr lang="vi-VN" sz="2800" b="1" smtClean="0">
                <a:latin typeface="Times New Roman" panose="02020603050405020304" pitchFamily="18" charset="0"/>
                <a:cs typeface="Times New Roman" panose="02020603050405020304" pitchFamily="18" charset="0"/>
              </a:rPr>
              <a:t>ơ</a:t>
            </a:r>
            <a:r>
              <a:rPr lang="en-US" sz="2800" b="1">
                <a:latin typeface="Times New Roman" panose="02020603050405020304" pitchFamily="18" charset="0"/>
                <a:cs typeface="Times New Roman" panose="02020603050405020304" pitchFamily="18" charset="0"/>
              </a:rPr>
              <a:t>n trong sự nghiệp thống nhất </a:t>
            </a:r>
            <a:r>
              <a:rPr lang="en-US" sz="2800" b="1" smtClean="0">
                <a:latin typeface="Times New Roman" panose="02020603050405020304" pitchFamily="18" charset="0"/>
                <a:cs typeface="Times New Roman" panose="02020603050405020304" pitchFamily="18" charset="0"/>
              </a:rPr>
              <a:t>đất n</a:t>
            </a:r>
            <a:r>
              <a:rPr lang="vi-VN" sz="2800" b="1" smtClean="0">
                <a:latin typeface="Times New Roman" panose="02020603050405020304" pitchFamily="18" charset="0"/>
                <a:cs typeface="Times New Roman" panose="02020603050405020304" pitchFamily="18" charset="0"/>
              </a:rPr>
              <a:t>ướ</a:t>
            </a:r>
            <a:r>
              <a:rPr lang="en-US" sz="2800" b="1" smtClean="0">
                <a:latin typeface="Times New Roman" panose="02020603050405020304" pitchFamily="18" charset="0"/>
                <a:cs typeface="Times New Roman" panose="02020603050405020304" pitchFamily="18" charset="0"/>
              </a:rPr>
              <a:t>c</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85419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154" t="6368" r="9123" b="9850"/>
          <a:stretch/>
        </p:blipFill>
        <p:spPr>
          <a:xfrm>
            <a:off x="823415" y="344606"/>
            <a:ext cx="6009565" cy="6168788"/>
          </a:xfrm>
          <a:prstGeom prst="rect">
            <a:avLst/>
          </a:prstGeom>
        </p:spPr>
      </p:pic>
      <p:sp>
        <p:nvSpPr>
          <p:cNvPr id="6" name="TextBox 5"/>
          <p:cNvSpPr txBox="1"/>
          <p:nvPr/>
        </p:nvSpPr>
        <p:spPr>
          <a:xfrm>
            <a:off x="7656394" y="1945606"/>
            <a:ext cx="4080680" cy="3416320"/>
          </a:xfrm>
          <a:prstGeom prst="rect">
            <a:avLst/>
          </a:prstGeom>
          <a:noFill/>
        </p:spPr>
        <p:txBody>
          <a:bodyPr wrap="square" rtlCol="0">
            <a:spAutoFit/>
          </a:bodyPr>
          <a:lstStyle/>
          <a:p>
            <a:pPr algn="just"/>
            <a:r>
              <a:rPr lang="en-US" sz="2400" smtClean="0">
                <a:latin typeface="Times New Roman" panose="02020603050405020304" pitchFamily="18" charset="0"/>
                <a:cs typeface="Times New Roman" panose="02020603050405020304" pitchFamily="18" charset="0"/>
              </a:rPr>
              <a:t>Đ</a:t>
            </a:r>
            <a:r>
              <a:rPr lang="vi-VN" sz="2400" smtClean="0">
                <a:latin typeface="Times New Roman" panose="02020603050405020304" pitchFamily="18" charset="0"/>
                <a:cs typeface="Times New Roman" panose="02020603050405020304" pitchFamily="18" charset="0"/>
              </a:rPr>
              <a:t>ườ</a:t>
            </a:r>
            <a:r>
              <a:rPr lang="en-US" sz="2400" smtClean="0">
                <a:latin typeface="Times New Roman" panose="02020603050405020304" pitchFamily="18" charset="0"/>
                <a:cs typeface="Times New Roman" panose="02020603050405020304" pitchFamily="18" charset="0"/>
              </a:rPr>
              <a:t>ng Tr</a:t>
            </a:r>
            <a:r>
              <a:rPr lang="vi-VN" sz="2400" smtClean="0">
                <a:latin typeface="Times New Roman" panose="02020603050405020304" pitchFamily="18" charset="0"/>
                <a:cs typeface="Times New Roman" panose="02020603050405020304" pitchFamily="18" charset="0"/>
              </a:rPr>
              <a:t>ườ</a:t>
            </a:r>
            <a:r>
              <a:rPr lang="en-US" sz="2400" smtClean="0">
                <a:latin typeface="Times New Roman" panose="02020603050405020304" pitchFamily="18" charset="0"/>
                <a:cs typeface="Times New Roman" panose="02020603050405020304" pitchFamily="18" charset="0"/>
              </a:rPr>
              <a:t>ng S</a:t>
            </a:r>
            <a:r>
              <a:rPr lang="vi-VN" sz="2400" smtClean="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bắt đầu từ </a:t>
            </a:r>
            <a:r>
              <a:rPr lang="en-US" sz="2400" smtClean="0">
                <a:latin typeface="Times New Roman" panose="02020603050405020304" pitchFamily="18" charset="0"/>
                <a:cs typeface="Times New Roman" panose="02020603050405020304" pitchFamily="18" charset="0"/>
              </a:rPr>
              <a:t>sông Mã </a:t>
            </a:r>
            <a:r>
              <a:rPr lang="en-US" sz="2400">
                <a:latin typeface="Times New Roman" panose="02020603050405020304" pitchFamily="18" charset="0"/>
                <a:cs typeface="Times New Roman" panose="02020603050405020304" pitchFamily="18" charset="0"/>
              </a:rPr>
              <a:t>– Thanh Hoá qua miền T</a:t>
            </a:r>
            <a:r>
              <a:rPr lang="en-US" sz="2400" smtClean="0">
                <a:latin typeface="Times New Roman" panose="02020603050405020304" pitchFamily="18" charset="0"/>
                <a:cs typeface="Times New Roman" panose="02020603050405020304" pitchFamily="18" charset="0"/>
              </a:rPr>
              <a:t>ây </a:t>
            </a:r>
            <a:r>
              <a:rPr lang="en-US" sz="2400">
                <a:latin typeface="Times New Roman" panose="02020603050405020304" pitchFamily="18" charset="0"/>
                <a:cs typeface="Times New Roman" panose="02020603050405020304" pitchFamily="18" charset="0"/>
              </a:rPr>
              <a:t>Nghệ An đến miền Đông Nam Bộ, </a:t>
            </a:r>
            <a:r>
              <a:rPr lang="en-US" sz="2400" smtClean="0">
                <a:latin typeface="Times New Roman" pitchFamily="18" charset="0"/>
                <a:cs typeface="Times New Roman" pitchFamily="18" charset="0"/>
              </a:rPr>
              <a:t>nó </a:t>
            </a:r>
            <a:r>
              <a:rPr lang="en-US" sz="2400">
                <a:latin typeface="Times New Roman" pitchFamily="18" charset="0"/>
                <a:cs typeface="Times New Roman" pitchFamily="18" charset="0"/>
              </a:rPr>
              <a:t>tựa như một xương sống nối liền giữa hai miền Bắc và Nam. Là hệ thống những tuyến đường, bao gồm rất nhiều con đường với 5 trục dọc và 21 trục ngang</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279228265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2"/>
          <p:cNvSpPr/>
          <p:nvPr/>
        </p:nvSpPr>
        <p:spPr>
          <a:xfrm rot="21283854">
            <a:off x="-583321" y="2573594"/>
            <a:ext cx="10261680" cy="4631393"/>
          </a:xfrm>
          <a:custGeom>
            <a:avLst/>
            <a:gdLst>
              <a:gd name="connsiteX0" fmla="*/ 0 w 12365010"/>
              <a:gd name="connsiteY0" fmla="*/ 5789430 h 11578859"/>
              <a:gd name="connsiteX1" fmla="*/ 6182505 w 12365010"/>
              <a:gd name="connsiteY1" fmla="*/ 0 h 11578859"/>
              <a:gd name="connsiteX2" fmla="*/ 12365010 w 12365010"/>
              <a:gd name="connsiteY2" fmla="*/ 5789430 h 11578859"/>
              <a:gd name="connsiteX3" fmla="*/ 6182505 w 12365010"/>
              <a:gd name="connsiteY3" fmla="*/ 11578860 h 11578859"/>
              <a:gd name="connsiteX4" fmla="*/ 0 w 12365010"/>
              <a:gd name="connsiteY4" fmla="*/ 5789430 h 11578859"/>
              <a:gd name="connsiteX0" fmla="*/ 0 w 14867578"/>
              <a:gd name="connsiteY0" fmla="*/ 5597237 h 11579464"/>
              <a:gd name="connsiteX1" fmla="*/ 8685073 w 14867578"/>
              <a:gd name="connsiteY1" fmla="*/ 313 h 11579464"/>
              <a:gd name="connsiteX2" fmla="*/ 14867578 w 14867578"/>
              <a:gd name="connsiteY2" fmla="*/ 5789743 h 11579464"/>
              <a:gd name="connsiteX3" fmla="*/ 8685073 w 14867578"/>
              <a:gd name="connsiteY3" fmla="*/ 11579173 h 11579464"/>
              <a:gd name="connsiteX4" fmla="*/ 0 w 14867578"/>
              <a:gd name="connsiteY4" fmla="*/ 5597237 h 11579464"/>
              <a:gd name="connsiteX0" fmla="*/ 5344 w 14872922"/>
              <a:gd name="connsiteY0" fmla="*/ 5597140 h 12397446"/>
              <a:gd name="connsiteX1" fmla="*/ 8690417 w 14872922"/>
              <a:gd name="connsiteY1" fmla="*/ 216 h 12397446"/>
              <a:gd name="connsiteX2" fmla="*/ 14872922 w 14872922"/>
              <a:gd name="connsiteY2" fmla="*/ 5789646 h 12397446"/>
              <a:gd name="connsiteX3" fmla="*/ 9989828 w 14872922"/>
              <a:gd name="connsiteY3" fmla="*/ 12397224 h 12397446"/>
              <a:gd name="connsiteX4" fmla="*/ 5344 w 14872922"/>
              <a:gd name="connsiteY4" fmla="*/ 5597140 h 12397446"/>
              <a:gd name="connsiteX0" fmla="*/ 5344 w 14873357"/>
              <a:gd name="connsiteY0" fmla="*/ 5597140 h 12774946"/>
              <a:gd name="connsiteX1" fmla="*/ 8690417 w 14873357"/>
              <a:gd name="connsiteY1" fmla="*/ 216 h 12774946"/>
              <a:gd name="connsiteX2" fmla="*/ 14872922 w 14873357"/>
              <a:gd name="connsiteY2" fmla="*/ 5789646 h 12774946"/>
              <a:gd name="connsiteX3" fmla="*/ 9989828 w 14873357"/>
              <a:gd name="connsiteY3" fmla="*/ 12397224 h 12774946"/>
              <a:gd name="connsiteX4" fmla="*/ 5344 w 14873357"/>
              <a:gd name="connsiteY4" fmla="*/ 5597140 h 12774946"/>
              <a:gd name="connsiteX0" fmla="*/ 7088 w 14875101"/>
              <a:gd name="connsiteY0" fmla="*/ 5684856 h 12862662"/>
              <a:gd name="connsiteX1" fmla="*/ 8692161 w 14875101"/>
              <a:gd name="connsiteY1" fmla="*/ 87932 h 12862662"/>
              <a:gd name="connsiteX2" fmla="*/ 14874666 w 14875101"/>
              <a:gd name="connsiteY2" fmla="*/ 5877362 h 12862662"/>
              <a:gd name="connsiteX3" fmla="*/ 9991572 w 14875101"/>
              <a:gd name="connsiteY3" fmla="*/ 12484940 h 12862662"/>
              <a:gd name="connsiteX4" fmla="*/ 7088 w 14875101"/>
              <a:gd name="connsiteY4" fmla="*/ 5684856 h 12862662"/>
              <a:gd name="connsiteX0" fmla="*/ 90564 w 14958577"/>
              <a:gd name="connsiteY0" fmla="*/ 5684856 h 12862662"/>
              <a:gd name="connsiteX1" fmla="*/ 8775637 w 14958577"/>
              <a:gd name="connsiteY1" fmla="*/ 87932 h 12862662"/>
              <a:gd name="connsiteX2" fmla="*/ 14958142 w 14958577"/>
              <a:gd name="connsiteY2" fmla="*/ 5877362 h 12862662"/>
              <a:gd name="connsiteX3" fmla="*/ 10075048 w 14958577"/>
              <a:gd name="connsiteY3" fmla="*/ 12484940 h 12862662"/>
              <a:gd name="connsiteX4" fmla="*/ 90564 w 14958577"/>
              <a:gd name="connsiteY4" fmla="*/ 5684856 h 12862662"/>
              <a:gd name="connsiteX0" fmla="*/ 73624 w 13786170"/>
              <a:gd name="connsiteY0" fmla="*/ 2705449 h 12586976"/>
              <a:gd name="connsiteX1" fmla="*/ 7603665 w 13786170"/>
              <a:gd name="connsiteY1" fmla="*/ 140483 h 12586976"/>
              <a:gd name="connsiteX2" fmla="*/ 13786170 w 13786170"/>
              <a:gd name="connsiteY2" fmla="*/ 5929913 h 12586976"/>
              <a:gd name="connsiteX3" fmla="*/ 8903076 w 13786170"/>
              <a:gd name="connsiteY3" fmla="*/ 12537491 h 12586976"/>
              <a:gd name="connsiteX4" fmla="*/ 73624 w 13786170"/>
              <a:gd name="connsiteY4" fmla="*/ 2705449 h 12586976"/>
              <a:gd name="connsiteX0" fmla="*/ 4230 w 13716776"/>
              <a:gd name="connsiteY0" fmla="*/ 2709219 h 12876487"/>
              <a:gd name="connsiteX1" fmla="*/ 7534271 w 13716776"/>
              <a:gd name="connsiteY1" fmla="*/ 144253 h 12876487"/>
              <a:gd name="connsiteX2" fmla="*/ 13716776 w 13716776"/>
              <a:gd name="connsiteY2" fmla="*/ 5933683 h 12876487"/>
              <a:gd name="connsiteX3" fmla="*/ 6571746 w 13716776"/>
              <a:gd name="connsiteY3" fmla="*/ 12830019 h 12876487"/>
              <a:gd name="connsiteX4" fmla="*/ 4230 w 13716776"/>
              <a:gd name="connsiteY4" fmla="*/ 2709219 h 12876487"/>
              <a:gd name="connsiteX0" fmla="*/ 25968 w 13738514"/>
              <a:gd name="connsiteY0" fmla="*/ 2709219 h 12845539"/>
              <a:gd name="connsiteX1" fmla="*/ 7556009 w 13738514"/>
              <a:gd name="connsiteY1" fmla="*/ 144253 h 12845539"/>
              <a:gd name="connsiteX2" fmla="*/ 13738514 w 13738514"/>
              <a:gd name="connsiteY2" fmla="*/ 5933683 h 12845539"/>
              <a:gd name="connsiteX3" fmla="*/ 6593484 w 13738514"/>
              <a:gd name="connsiteY3" fmla="*/ 12830019 h 12845539"/>
              <a:gd name="connsiteX4" fmla="*/ 25968 w 13738514"/>
              <a:gd name="connsiteY4" fmla="*/ 2709219 h 12845539"/>
              <a:gd name="connsiteX0" fmla="*/ 1048306 w 14760852"/>
              <a:gd name="connsiteY0" fmla="*/ 2647217 h 12781607"/>
              <a:gd name="connsiteX1" fmla="*/ 8578347 w 14760852"/>
              <a:gd name="connsiteY1" fmla="*/ 82251 h 12781607"/>
              <a:gd name="connsiteX2" fmla="*/ 14760852 w 14760852"/>
              <a:gd name="connsiteY2" fmla="*/ 5871681 h 12781607"/>
              <a:gd name="connsiteX3" fmla="*/ 7615822 w 14760852"/>
              <a:gd name="connsiteY3" fmla="*/ 12768017 h 12781607"/>
              <a:gd name="connsiteX4" fmla="*/ 1048306 w 14760852"/>
              <a:gd name="connsiteY4" fmla="*/ 2647217 h 12781607"/>
              <a:gd name="connsiteX0" fmla="*/ 1048306 w 14760852"/>
              <a:gd name="connsiteY0" fmla="*/ 2743471 h 12877861"/>
              <a:gd name="connsiteX1" fmla="*/ 8578347 w 14760852"/>
              <a:gd name="connsiteY1" fmla="*/ 178505 h 12877861"/>
              <a:gd name="connsiteX2" fmla="*/ 14760852 w 14760852"/>
              <a:gd name="connsiteY2" fmla="*/ 5967935 h 12877861"/>
              <a:gd name="connsiteX3" fmla="*/ 7615822 w 14760852"/>
              <a:gd name="connsiteY3" fmla="*/ 12864271 h 12877861"/>
              <a:gd name="connsiteX4" fmla="*/ 1048306 w 14760852"/>
              <a:gd name="connsiteY4" fmla="*/ 2743471 h 12877861"/>
              <a:gd name="connsiteX0" fmla="*/ 1048306 w 14760852"/>
              <a:gd name="connsiteY0" fmla="*/ 2806023 h 12940413"/>
              <a:gd name="connsiteX1" fmla="*/ 8578347 w 14760852"/>
              <a:gd name="connsiteY1" fmla="*/ 241057 h 12940413"/>
              <a:gd name="connsiteX2" fmla="*/ 14760852 w 14760852"/>
              <a:gd name="connsiteY2" fmla="*/ 6030487 h 12940413"/>
              <a:gd name="connsiteX3" fmla="*/ 7615822 w 14760852"/>
              <a:gd name="connsiteY3" fmla="*/ 12926823 h 12940413"/>
              <a:gd name="connsiteX4" fmla="*/ 1048306 w 14760852"/>
              <a:gd name="connsiteY4" fmla="*/ 2806023 h 12940413"/>
              <a:gd name="connsiteX0" fmla="*/ 685281 w 14397827"/>
              <a:gd name="connsiteY0" fmla="*/ 2873879 h 13009550"/>
              <a:gd name="connsiteX1" fmla="*/ 8215322 w 14397827"/>
              <a:gd name="connsiteY1" fmla="*/ 308913 h 13009550"/>
              <a:gd name="connsiteX2" fmla="*/ 14397827 w 14397827"/>
              <a:gd name="connsiteY2" fmla="*/ 6098343 h 13009550"/>
              <a:gd name="connsiteX3" fmla="*/ 7252797 w 14397827"/>
              <a:gd name="connsiteY3" fmla="*/ 12994679 h 13009550"/>
              <a:gd name="connsiteX4" fmla="*/ 685281 w 14397827"/>
              <a:gd name="connsiteY4" fmla="*/ 2873879 h 130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7827" h="13009550">
                <a:moveTo>
                  <a:pt x="685281" y="2873879"/>
                </a:moveTo>
                <a:cubicBezTo>
                  <a:pt x="2626375" y="1144595"/>
                  <a:pt x="4149224" y="-757888"/>
                  <a:pt x="8215322" y="308913"/>
                </a:cubicBezTo>
                <a:cubicBezTo>
                  <a:pt x="12281420" y="1375714"/>
                  <a:pt x="14397827" y="2900929"/>
                  <a:pt x="14397827" y="6098343"/>
                </a:cubicBezTo>
                <a:cubicBezTo>
                  <a:pt x="14397827" y="9295757"/>
                  <a:pt x="13580832" y="12569564"/>
                  <a:pt x="7252797" y="12994679"/>
                </a:cubicBezTo>
                <a:cubicBezTo>
                  <a:pt x="924762" y="13419794"/>
                  <a:pt x="-1255813" y="4603163"/>
                  <a:pt x="685281" y="2873879"/>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14">
            <a:extLst>
              <a:ext uri="{FF2B5EF4-FFF2-40B4-BE49-F238E27FC236}">
                <a16:creationId xmlns="" xmlns:a16="http://schemas.microsoft.com/office/drawing/2014/main" id="{8A6CA58F-650D-42E3-B50C-4D4A3BBAAA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299" y="241643"/>
            <a:ext cx="1047307" cy="822884"/>
          </a:xfrm>
          <a:prstGeom prst="rect">
            <a:avLst/>
          </a:prstGeom>
        </p:spPr>
      </p:pic>
      <p:pic>
        <p:nvPicPr>
          <p:cNvPr id="7" name="图片 15">
            <a:extLst>
              <a:ext uri="{FF2B5EF4-FFF2-40B4-BE49-F238E27FC236}">
                <a16:creationId xmlns="" xmlns:a16="http://schemas.microsoft.com/office/drawing/2014/main" id="{88733343-7AAC-4C6B-8CAF-191695F964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4124" y="374913"/>
            <a:ext cx="239656" cy="556344"/>
          </a:xfrm>
          <a:prstGeom prst="rect">
            <a:avLst/>
          </a:prstGeom>
        </p:spPr>
      </p:pic>
      <p:sp>
        <p:nvSpPr>
          <p:cNvPr id="8" name="TextBox 7"/>
          <p:cNvSpPr txBox="1"/>
          <p:nvPr/>
        </p:nvSpPr>
        <p:spPr>
          <a:xfrm>
            <a:off x="1487605" y="329919"/>
            <a:ext cx="6769290"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Mục đích mở đ</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Tr</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S</a:t>
            </a:r>
            <a:r>
              <a:rPr lang="vi-VN" sz="3600" b="1">
                <a:latin typeface="Times New Roman" panose="02020603050405020304" pitchFamily="18" charset="0"/>
                <a:cs typeface="Times New Roman" panose="02020603050405020304" pitchFamily="18" charset="0"/>
              </a:rPr>
              <a:t>ơ</a:t>
            </a:r>
            <a:r>
              <a:rPr lang="en-US" sz="3600" b="1" smtClean="0">
                <a:latin typeface="Times New Roman" panose="02020603050405020304" pitchFamily="18" charset="0"/>
                <a:cs typeface="Times New Roman" panose="02020603050405020304" pitchFamily="18" charset="0"/>
              </a:rPr>
              <a:t>n</a:t>
            </a:r>
            <a:endParaRPr lang="en-US" sz="3600" b="1">
              <a:latin typeface="Times New Roman" panose="02020603050405020304" pitchFamily="18" charset="0"/>
              <a:cs typeface="Times New Roman" panose="02020603050405020304" pitchFamily="18" charset="0"/>
            </a:endParaRPr>
          </a:p>
        </p:txBody>
      </p:sp>
      <p:sp>
        <p:nvSpPr>
          <p:cNvPr id="9" name="TextBox 8"/>
          <p:cNvSpPr txBox="1"/>
          <p:nvPr/>
        </p:nvSpPr>
        <p:spPr>
          <a:xfrm>
            <a:off x="844124" y="1197797"/>
            <a:ext cx="8832139" cy="1107996"/>
          </a:xfrm>
          <a:prstGeom prst="rect">
            <a:avLst/>
          </a:prstGeom>
          <a:noFill/>
        </p:spPr>
        <p:txBody>
          <a:bodyPr wrap="square" rtlCol="0">
            <a:spAutoFit/>
          </a:bodyPr>
          <a:lstStyle/>
          <a:p>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em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xem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đoạn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tư</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liệu</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sau</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kết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hợp</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đọc</a:t>
            </a:r>
            <a:r>
              <a:rPr lang="en-US" sz="2200" i="1" dirty="0" smtClean="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thông</a:t>
            </a:r>
            <a:r>
              <a:rPr lang="en-US" sz="2200" i="1" dirty="0">
                <a:latin typeface="Times New Roman" panose="02020603050405020304" pitchFamily="18" charset="0"/>
                <a:cs typeface="Times New Roman" panose="02020603050405020304" pitchFamily="18" charset="0"/>
              </a:rPr>
              <a:t> tin </a:t>
            </a:r>
            <a:r>
              <a:rPr lang="en-US" sz="2200" i="1" dirty="0" err="1">
                <a:latin typeface="Times New Roman" panose="02020603050405020304" pitchFamily="18" charset="0"/>
                <a:cs typeface="Times New Roman" panose="02020603050405020304" pitchFamily="18" charset="0"/>
              </a:rPr>
              <a:t>trong</a:t>
            </a:r>
            <a:r>
              <a:rPr lang="en-US" sz="2200" i="1" dirty="0">
                <a:latin typeface="Times New Roman" panose="02020603050405020304" pitchFamily="18" charset="0"/>
                <a:cs typeface="Times New Roman" panose="02020603050405020304" pitchFamily="18" charset="0"/>
              </a:rPr>
              <a:t> SGK </a:t>
            </a:r>
            <a:r>
              <a:rPr lang="en-US" sz="2200" i="1" dirty="0" err="1">
                <a:latin typeface="Times New Roman" panose="02020603050405020304" pitchFamily="18" charset="0"/>
                <a:cs typeface="Times New Roman" panose="02020603050405020304" pitchFamily="18" charset="0"/>
              </a:rPr>
              <a:t>trang</a:t>
            </a:r>
            <a:r>
              <a:rPr lang="en-US" sz="2200" i="1" dirty="0">
                <a:latin typeface="Times New Roman" panose="02020603050405020304" pitchFamily="18" charset="0"/>
                <a:cs typeface="Times New Roman" panose="02020603050405020304" pitchFamily="18" charset="0"/>
              </a:rPr>
              <a:t> 47 </a:t>
            </a:r>
            <a:r>
              <a:rPr lang="en-US" sz="2200" i="1" dirty="0" err="1" smtClean="0">
                <a:latin typeface="Times New Roman" panose="02020603050405020304" pitchFamily="18" charset="0"/>
                <a:cs typeface="Times New Roman" panose="02020603050405020304" pitchFamily="18" charset="0"/>
              </a:rPr>
              <a:t>đoạn</a:t>
            </a:r>
            <a:r>
              <a:rPr lang="en-US" sz="2200" i="1" dirty="0" smtClean="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Trong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kháng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chiến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chống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Pháp</a:t>
            </a:r>
            <a:r>
              <a:rPr lang="en-US" sz="2200" i="1" dirty="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đ</a:t>
            </a:r>
            <a:r>
              <a:rPr lang="vi-VN" sz="2200" i="1" dirty="0" smtClean="0">
                <a:latin typeface="Times New Roman" panose="02020603050405020304" pitchFamily="18" charset="0"/>
                <a:cs typeface="Times New Roman" panose="02020603050405020304" pitchFamily="18" charset="0"/>
              </a:rPr>
              <a:t>ườn</a:t>
            </a:r>
            <a:r>
              <a:rPr lang="en-US" sz="2200" i="1" dirty="0">
                <a:latin typeface="Times New Roman" panose="02020603050405020304" pitchFamily="18" charset="0"/>
                <a:cs typeface="Times New Roman" panose="02020603050405020304" pitchFamily="18" charset="0"/>
              </a:rPr>
              <a:t>g </a:t>
            </a:r>
            <a:r>
              <a:rPr lang="en-US" sz="2200" i="1" dirty="0" err="1">
                <a:latin typeface="Times New Roman" panose="02020603050405020304" pitchFamily="18" charset="0"/>
                <a:cs typeface="Times New Roman" panose="02020603050405020304" pitchFamily="18" charset="0"/>
              </a:rPr>
              <a:t>Hồ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Chí</a:t>
            </a:r>
            <a:r>
              <a:rPr lang="en-US" sz="2200" i="1" dirty="0">
                <a:latin typeface="Times New Roman" panose="02020603050405020304" pitchFamily="18" charset="0"/>
                <a:cs typeface="Times New Roman" panose="02020603050405020304" pitchFamily="18" charset="0"/>
              </a:rPr>
              <a:t> Minh”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đọc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từ</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chú</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thích</a:t>
            </a:r>
            <a:r>
              <a:rPr lang="en-US" sz="2200" i="1" dirty="0">
                <a:latin typeface="Times New Roman" panose="02020603050405020304" pitchFamily="18" charset="0"/>
                <a:cs typeface="Times New Roman" panose="02020603050405020304" pitchFamily="18" charset="0"/>
              </a:rPr>
              <a:t> ở </a:t>
            </a:r>
            <a:r>
              <a:rPr lang="en-US" sz="2200" i="1" dirty="0" err="1">
                <a:latin typeface="Times New Roman" panose="02020603050405020304" pitchFamily="18" charset="0"/>
                <a:cs typeface="Times New Roman" panose="02020603050405020304" pitchFamily="18" charset="0"/>
              </a:rPr>
              <a:t>cuối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bài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chuẩn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lời</a:t>
            </a:r>
            <a:r>
              <a:rPr lang="en-US" sz="2200" i="1" dirty="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các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câu</a:t>
            </a:r>
            <a:r>
              <a:rPr lang="en-US" sz="2200" i="1" dirty="0" smtClean="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hỏi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sau</a:t>
            </a:r>
            <a:r>
              <a:rPr lang="en-US" sz="2200" i="1" dirty="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nhé</a:t>
            </a:r>
            <a:r>
              <a:rPr lang="en-US" sz="2200" i="1" dirty="0" smtClean="0">
                <a:latin typeface="Times New Roman" panose="02020603050405020304" pitchFamily="18" charset="0"/>
                <a:cs typeface="Times New Roman" panose="02020603050405020304" pitchFamily="18" charset="0"/>
              </a:rPr>
              <a:t>.</a:t>
            </a:r>
            <a:endParaRPr lang="en-US" sz="2200"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982640" y="3261814"/>
            <a:ext cx="8379724" cy="2677656"/>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anose="02020603050405020304" pitchFamily="18" charset="0"/>
              </a:rPr>
              <a:t>1/ </a:t>
            </a:r>
            <a:r>
              <a:rPr lang="en-US" sz="2800" smtClean="0">
                <a:latin typeface="Times New Roman" panose="02020603050405020304" pitchFamily="18" charset="0"/>
                <a:cs typeface="Times New Roman" panose="02020603050405020304" pitchFamily="18" charset="0"/>
              </a:rPr>
              <a:t>Đ</a:t>
            </a:r>
            <a:r>
              <a:rPr lang="vi-VN" sz="2800" smtClean="0">
                <a:latin typeface="Times New Roman" panose="02020603050405020304" pitchFamily="18" charset="0"/>
                <a:cs typeface="Times New Roman" panose="02020603050405020304" pitchFamily="18" charset="0"/>
              </a:rPr>
              <a:t>ườ</a:t>
            </a:r>
            <a:r>
              <a:rPr lang="en-US" sz="2800" smtClean="0">
                <a:latin typeface="Times New Roman" panose="02020603050405020304" pitchFamily="18" charset="0"/>
                <a:cs typeface="Times New Roman" panose="02020603050405020304" pitchFamily="18" charset="0"/>
              </a:rPr>
              <a:t>ng Tr</a:t>
            </a:r>
            <a:r>
              <a:rPr lang="vi-VN" sz="2800" smtClean="0">
                <a:latin typeface="Times New Roman" panose="02020603050405020304" pitchFamily="18" charset="0"/>
                <a:cs typeface="Times New Roman" panose="02020603050405020304" pitchFamily="18" charset="0"/>
              </a:rPr>
              <a:t>ườ</a:t>
            </a:r>
            <a:r>
              <a:rPr lang="en-US" sz="2800" smtClean="0">
                <a:latin typeface="Times New Roman" panose="02020603050405020304" pitchFamily="18" charset="0"/>
                <a:cs typeface="Times New Roman" panose="02020603050405020304" pitchFamily="18" charset="0"/>
              </a:rPr>
              <a:t>ng S</a:t>
            </a:r>
            <a:r>
              <a:rPr lang="vi-VN" sz="2800" smtClean="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ra đời vào thời gian </a:t>
            </a:r>
            <a:r>
              <a:rPr lang="en-US" sz="2800" smtClean="0">
                <a:latin typeface="Times New Roman" panose="02020603050405020304" pitchFamily="18" charset="0"/>
                <a:cs typeface="Times New Roman" panose="02020603050405020304" pitchFamily="18" charset="0"/>
              </a:rPr>
              <a:t>nào?</a:t>
            </a:r>
          </a:p>
          <a:p>
            <a:pPr>
              <a:lnSpc>
                <a:spcPct val="150000"/>
              </a:lnSpc>
            </a:pPr>
            <a:r>
              <a:rPr lang="en-US" sz="2800">
                <a:latin typeface="Times New Roman" panose="02020603050405020304" pitchFamily="18" charset="0"/>
                <a:cs typeface="Times New Roman" panose="02020603050405020304" pitchFamily="18" charset="0"/>
              </a:rPr>
              <a:t>2/ </a:t>
            </a:r>
            <a:r>
              <a:rPr lang="en-US" sz="2800" smtClean="0">
                <a:latin typeface="Times New Roman" panose="02020603050405020304" pitchFamily="18" charset="0"/>
                <a:cs typeface="Times New Roman" panose="02020603050405020304" pitchFamily="18" charset="0"/>
              </a:rPr>
              <a:t>Đ</a:t>
            </a:r>
            <a:r>
              <a:rPr lang="vi-VN" sz="2800" smtClean="0">
                <a:latin typeface="Times New Roman" panose="02020603050405020304" pitchFamily="18" charset="0"/>
                <a:cs typeface="Times New Roman" panose="02020603050405020304" pitchFamily="18" charset="0"/>
              </a:rPr>
              <a:t>ườ</a:t>
            </a:r>
            <a:r>
              <a:rPr lang="en-US" sz="2800" smtClean="0">
                <a:latin typeface="Times New Roman" panose="02020603050405020304" pitchFamily="18" charset="0"/>
                <a:cs typeface="Times New Roman" panose="02020603050405020304" pitchFamily="18" charset="0"/>
              </a:rPr>
              <a:t>ng Tr</a:t>
            </a:r>
            <a:r>
              <a:rPr lang="vi-VN" sz="2800" smtClean="0">
                <a:latin typeface="Times New Roman" panose="02020603050405020304" pitchFamily="18" charset="0"/>
                <a:cs typeface="Times New Roman" panose="02020603050405020304" pitchFamily="18" charset="0"/>
              </a:rPr>
              <a:t>ườ</a:t>
            </a:r>
            <a:r>
              <a:rPr lang="en-US" sz="2800" smtClean="0">
                <a:latin typeface="Times New Roman" panose="02020603050405020304" pitchFamily="18" charset="0"/>
                <a:cs typeface="Times New Roman" panose="02020603050405020304" pitchFamily="18" charset="0"/>
              </a:rPr>
              <a:t>ng S</a:t>
            </a:r>
            <a:r>
              <a:rPr lang="vi-VN" sz="2800" smtClean="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có tên gọi là </a:t>
            </a:r>
            <a:r>
              <a:rPr lang="en-US" sz="2800" smtClean="0">
                <a:latin typeface="Times New Roman" panose="02020603050405020304" pitchFamily="18" charset="0"/>
                <a:cs typeface="Times New Roman" panose="02020603050405020304" pitchFamily="18" charset="0"/>
              </a:rPr>
              <a:t>gì?</a:t>
            </a:r>
          </a:p>
          <a:p>
            <a:pPr>
              <a:lnSpc>
                <a:spcPct val="150000"/>
              </a:lnSpc>
            </a:pPr>
            <a:r>
              <a:rPr lang="en-US" sz="2800">
                <a:latin typeface="Times New Roman" panose="02020603050405020304" pitchFamily="18" charset="0"/>
                <a:cs typeface="Times New Roman" panose="02020603050405020304" pitchFamily="18" charset="0"/>
              </a:rPr>
              <a:t>3/ Ta mở </a:t>
            </a:r>
            <a:r>
              <a:rPr lang="en-US" sz="2800" smtClean="0">
                <a:latin typeface="Times New Roman" panose="02020603050405020304" pitchFamily="18" charset="0"/>
                <a:cs typeface="Times New Roman" panose="02020603050405020304" pitchFamily="18" charset="0"/>
              </a:rPr>
              <a:t>đ</a:t>
            </a:r>
            <a:r>
              <a:rPr lang="vi-VN" sz="2800" smtClean="0">
                <a:latin typeface="Times New Roman" panose="02020603050405020304" pitchFamily="18" charset="0"/>
                <a:cs typeface="Times New Roman" panose="02020603050405020304" pitchFamily="18" charset="0"/>
              </a:rPr>
              <a:t>ườ</a:t>
            </a:r>
            <a:r>
              <a:rPr lang="en-US" sz="2800" smtClean="0">
                <a:latin typeface="Times New Roman" panose="02020603050405020304" pitchFamily="18" charset="0"/>
                <a:cs typeface="Times New Roman" panose="02020603050405020304" pitchFamily="18" charset="0"/>
              </a:rPr>
              <a:t>ng Tr</a:t>
            </a:r>
            <a:r>
              <a:rPr lang="vi-VN" sz="2800" smtClean="0">
                <a:latin typeface="Times New Roman" panose="02020603050405020304" pitchFamily="18" charset="0"/>
                <a:cs typeface="Times New Roman" panose="02020603050405020304" pitchFamily="18" charset="0"/>
              </a:rPr>
              <a:t>ườ</a:t>
            </a:r>
            <a:r>
              <a:rPr lang="en-US" sz="2800" smtClean="0">
                <a:latin typeface="Times New Roman" panose="02020603050405020304" pitchFamily="18" charset="0"/>
                <a:cs typeface="Times New Roman" panose="02020603050405020304" pitchFamily="18" charset="0"/>
              </a:rPr>
              <a:t>ng S</a:t>
            </a:r>
            <a:r>
              <a:rPr lang="vi-VN" sz="2800" smtClean="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nhằm mục đích </a:t>
            </a:r>
            <a:r>
              <a:rPr lang="en-US" sz="2800" smtClean="0">
                <a:latin typeface="Times New Roman" panose="02020603050405020304" pitchFamily="18" charset="0"/>
                <a:cs typeface="Times New Roman" panose="02020603050405020304" pitchFamily="18" charset="0"/>
              </a:rPr>
              <a:t>gì?</a:t>
            </a:r>
          </a:p>
          <a:p>
            <a:pPr>
              <a:lnSpc>
                <a:spcPct val="150000"/>
              </a:lnSpc>
            </a:pPr>
            <a:r>
              <a:rPr lang="en-US" sz="2800">
                <a:latin typeface="Times New Roman" panose="02020603050405020304" pitchFamily="18" charset="0"/>
                <a:cs typeface="Times New Roman" panose="02020603050405020304" pitchFamily="18" charset="0"/>
              </a:rPr>
              <a:t>4/ Tại sao ta chọn mở </a:t>
            </a:r>
            <a:r>
              <a:rPr lang="en-US" sz="2800" smtClean="0">
                <a:latin typeface="Times New Roman" panose="02020603050405020304" pitchFamily="18" charset="0"/>
                <a:cs typeface="Times New Roman" panose="02020603050405020304" pitchFamily="18" charset="0"/>
              </a:rPr>
              <a:t>đ</a:t>
            </a:r>
            <a:r>
              <a:rPr lang="vi-VN" sz="2800" smtClean="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qua dãy </a:t>
            </a:r>
            <a:r>
              <a:rPr lang="en-US" sz="2800" smtClean="0">
                <a:latin typeface="Times New Roman" panose="02020603050405020304" pitchFamily="18" charset="0"/>
                <a:cs typeface="Times New Roman" panose="02020603050405020304" pitchFamily="18" charset="0"/>
              </a:rPr>
              <a:t>núi Tr</a:t>
            </a:r>
            <a:r>
              <a:rPr lang="vi-VN" sz="2800" smtClean="0">
                <a:latin typeface="Times New Roman" panose="02020603050405020304" pitchFamily="18" charset="0"/>
                <a:cs typeface="Times New Roman" panose="02020603050405020304" pitchFamily="18" charset="0"/>
              </a:rPr>
              <a:t>ườ</a:t>
            </a:r>
            <a:r>
              <a:rPr lang="en-US" sz="2800" smtClean="0">
                <a:latin typeface="Times New Roman" panose="02020603050405020304" pitchFamily="18" charset="0"/>
                <a:cs typeface="Times New Roman" panose="02020603050405020304" pitchFamily="18" charset="0"/>
              </a:rPr>
              <a:t>ng S</a:t>
            </a:r>
            <a:r>
              <a:rPr lang="vi-VN" sz="2800" smtClean="0">
                <a:latin typeface="Times New Roman" panose="02020603050405020304" pitchFamily="18" charset="0"/>
                <a:cs typeface="Times New Roman" panose="02020603050405020304" pitchFamily="18" charset="0"/>
              </a:rPr>
              <a:t>ơ</a:t>
            </a:r>
            <a:r>
              <a:rPr lang="en-US" sz="2800" smtClean="0">
                <a:latin typeface="Times New Roman" panose="02020603050405020304" pitchFamily="18" charset="0"/>
                <a:cs typeface="Times New Roman" panose="02020603050405020304" pitchFamily="18" charset="0"/>
              </a:rPr>
              <a:t>n?</a:t>
            </a:r>
            <a:endParaRPr lang="en-US" sz="280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785" y="1197797"/>
            <a:ext cx="2307636" cy="1828801"/>
          </a:xfrm>
          <a:prstGeom prst="rect">
            <a:avLst/>
          </a:prstGeom>
        </p:spPr>
      </p:pic>
      <p:sp>
        <p:nvSpPr>
          <p:cNvPr id="13" name="TextBox 12"/>
          <p:cNvSpPr txBox="1"/>
          <p:nvPr/>
        </p:nvSpPr>
        <p:spPr>
          <a:xfrm>
            <a:off x="9485193" y="3138985"/>
            <a:ext cx="2416819"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Thời gian: 5 </a:t>
            </a:r>
            <a:r>
              <a:rPr lang="en-US" sz="2400" smtClean="0">
                <a:latin typeface="Times New Roman" panose="02020603050405020304" pitchFamily="18" charset="0"/>
                <a:cs typeface="Times New Roman" panose="02020603050405020304" pitchFamily="18" charset="0"/>
              </a:rPr>
              <a:t>phút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8893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1" nodeType="withEffect">
                                  <p:stCondLst>
                                    <p:cond delay="0"/>
                                  </p:stCondLst>
                                  <p:iterate type="lt">
                                    <p:tmPct val="10000"/>
                                  </p:iterate>
                                  <p:childTnLst>
                                    <p:animMotion origin="layout" path="M -3.33333E-6 -3.7037E-6 L -0.00013 -0.01551 " pathEditMode="relative" rAng="0" ptsTypes="AA">
                                      <p:cBhvr>
                                        <p:cTn id="6" dur="375" accel="50000" decel="50000" autoRev="1" fill="hold">
                                          <p:stCondLst>
                                            <p:cond delay="0"/>
                                          </p:stCondLst>
                                        </p:cTn>
                                        <p:tgtEl>
                                          <p:spTgt spid="13"/>
                                        </p:tgtEl>
                                        <p:attrNameLst>
                                          <p:attrName>ppt_x</p:attrName>
                                          <p:attrName>ppt_y</p:attrName>
                                        </p:attrNameLst>
                                      </p:cBhvr>
                                      <p:rCtr x="-1300" y="-78700"/>
                                    </p:animMotion>
                                    <p:animRot by="1500000">
                                      <p:cBhvr>
                                        <p:cTn id="7" dur="188" fill="hold">
                                          <p:stCondLst>
                                            <p:cond delay="0"/>
                                          </p:stCondLst>
                                        </p:cTn>
                                        <p:tgtEl>
                                          <p:spTgt spid="13"/>
                                        </p:tgtEl>
                                        <p:attrNameLst>
                                          <p:attrName>r</p:attrName>
                                        </p:attrNameLst>
                                      </p:cBhvr>
                                    </p:animRot>
                                    <p:animRot by="-1500000">
                                      <p:cBhvr>
                                        <p:cTn id="8" dur="188" fill="hold">
                                          <p:stCondLst>
                                            <p:cond delay="188"/>
                                          </p:stCondLst>
                                        </p:cTn>
                                        <p:tgtEl>
                                          <p:spTgt spid="13"/>
                                        </p:tgtEl>
                                        <p:attrNameLst>
                                          <p:attrName>r</p:attrName>
                                        </p:attrNameLst>
                                      </p:cBhvr>
                                    </p:animRot>
                                    <p:animRot by="-1500000">
                                      <p:cBhvr>
                                        <p:cTn id="9" dur="188" fill="hold">
                                          <p:stCondLst>
                                            <p:cond delay="375"/>
                                          </p:stCondLst>
                                        </p:cTn>
                                        <p:tgtEl>
                                          <p:spTgt spid="13"/>
                                        </p:tgtEl>
                                        <p:attrNameLst>
                                          <p:attrName>r</p:attrName>
                                        </p:attrNameLst>
                                      </p:cBhvr>
                                    </p:animRot>
                                    <p:animRot by="1500000">
                                      <p:cBhvr>
                                        <p:cTn id="10" dur="188" fill="hold">
                                          <p:stCondLst>
                                            <p:cond delay="563"/>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424382"/>
          </a:xfrm>
          <a:prstGeom prst="rect">
            <a:avLst/>
          </a:prstGeom>
        </p:spPr>
      </p:pic>
      <p:pic>
        <p:nvPicPr>
          <p:cNvPr id="9" name="图片 2">
            <a:extLst>
              <a:ext uri="{FF2B5EF4-FFF2-40B4-BE49-F238E27FC236}">
                <a16:creationId xmlns="" xmlns:a16="http://schemas.microsoft.com/office/drawing/2014/main" id="{285E8033-D5E6-48AE-88EF-CC10B650EEE7}"/>
              </a:ext>
            </a:extLst>
          </p:cNvPr>
          <p:cNvPicPr>
            <a:picLocks noChangeAspect="1"/>
          </p:cNvPicPr>
          <p:nvPr/>
        </p:nvPicPr>
        <p:blipFill rotWithShape="1">
          <a:blip r:embed="rId3" cstate="screen">
            <a:duotone>
              <a:prstClr val="black"/>
              <a:srgbClr val="FADB8E">
                <a:tint val="45000"/>
                <a:satMod val="400000"/>
              </a:srgbClr>
            </a:duotone>
            <a:extLst>
              <a:ext uri="{28A0092B-C50C-407E-A947-70E740481C1C}">
                <a14:useLocalDpi xmlns:a14="http://schemas.microsoft.com/office/drawing/2010/main"/>
              </a:ext>
            </a:extLst>
          </a:blip>
          <a:srcRect l="-1" t="34050" r="-2077" b="33737"/>
          <a:stretch/>
        </p:blipFill>
        <p:spPr>
          <a:xfrm>
            <a:off x="934746" y="2482075"/>
            <a:ext cx="11250557" cy="2247478"/>
          </a:xfrm>
          <a:prstGeom prst="rect">
            <a:avLst/>
          </a:prstGeom>
        </p:spPr>
      </p:pic>
      <p:pic>
        <p:nvPicPr>
          <p:cNvPr id="4" name="图片 2">
            <a:extLst>
              <a:ext uri="{FF2B5EF4-FFF2-40B4-BE49-F238E27FC236}">
                <a16:creationId xmlns="" xmlns:a16="http://schemas.microsoft.com/office/drawing/2014/main" id="{285E8033-D5E6-48AE-88EF-CC10B650EEE7}"/>
              </a:ext>
            </a:extLst>
          </p:cNvPr>
          <p:cNvPicPr>
            <a:picLocks noChangeAspect="1"/>
          </p:cNvPicPr>
          <p:nvPr/>
        </p:nvPicPr>
        <p:blipFill rotWithShape="1">
          <a:blip r:embed="rId3" cstate="screen">
            <a:duotone>
              <a:prstClr val="black"/>
              <a:srgbClr val="FFF9EA">
                <a:tint val="45000"/>
                <a:satMod val="400000"/>
              </a:srgbClr>
            </a:duotone>
            <a:extLst>
              <a:ext uri="{28A0092B-C50C-407E-A947-70E740481C1C}">
                <a14:useLocalDpi xmlns:a14="http://schemas.microsoft.com/office/drawing/2010/main"/>
              </a:ext>
            </a:extLst>
          </a:blip>
          <a:srcRect b="67510"/>
          <a:stretch/>
        </p:blipFill>
        <p:spPr>
          <a:xfrm>
            <a:off x="145324" y="286597"/>
            <a:ext cx="11064038" cy="2281224"/>
          </a:xfrm>
          <a:prstGeom prst="rect">
            <a:avLst/>
          </a:prstGeom>
        </p:spPr>
      </p:pic>
      <p:sp>
        <p:nvSpPr>
          <p:cNvPr id="3" name="TextBox 2"/>
          <p:cNvSpPr txBox="1"/>
          <p:nvPr/>
        </p:nvSpPr>
        <p:spPr>
          <a:xfrm>
            <a:off x="934746" y="940327"/>
            <a:ext cx="9485194" cy="579967"/>
          </a:xfrm>
          <a:prstGeom prst="rect">
            <a:avLst/>
          </a:prstGeom>
          <a:noFill/>
        </p:spPr>
        <p:txBody>
          <a:bodyPr wrap="square" rtlCol="0">
            <a:spAutoFit/>
          </a:bodyPr>
          <a:lstStyle/>
          <a:p>
            <a:pPr>
              <a:lnSpc>
                <a:spcPct val="150000"/>
              </a:lnSpc>
            </a:pPr>
            <a:r>
              <a:rPr lang="en-US" sz="2400">
                <a:latin typeface="Times New Roman" panose="02020603050405020304" pitchFamily="18" charset="0"/>
                <a:cs typeface="Times New Roman" panose="02020603050405020304" pitchFamily="18" charset="0"/>
              </a:rPr>
              <a:t>1/ 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ra đời vào thời gian nào</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6" name="TextBox 5"/>
          <p:cNvSpPr txBox="1"/>
          <p:nvPr/>
        </p:nvSpPr>
        <p:spPr>
          <a:xfrm>
            <a:off x="1282890" y="1520294"/>
            <a:ext cx="9744501"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 Ngày </a:t>
            </a:r>
            <a:r>
              <a:rPr lang="en-US" sz="2400" smtClean="0">
                <a:solidFill>
                  <a:srgbClr val="0070C0"/>
                </a:solidFill>
                <a:latin typeface="Times New Roman" panose="02020603050405020304" pitchFamily="18" charset="0"/>
                <a:cs typeface="Times New Roman" panose="02020603050405020304" pitchFamily="18" charset="0"/>
              </a:rPr>
              <a:t>19-5-1959</a:t>
            </a:r>
            <a:r>
              <a:rPr lang="en-US" sz="2400">
                <a:solidFill>
                  <a:srgbClr val="0070C0"/>
                </a:solidFill>
                <a:latin typeface="Times New Roman" panose="02020603050405020304" pitchFamily="18" charset="0"/>
                <a:cs typeface="Times New Roman" panose="02020603050405020304" pitchFamily="18" charset="0"/>
              </a:rPr>
              <a:t>, Trung </a:t>
            </a:r>
            <a:r>
              <a:rPr lang="vi-VN" sz="2400">
                <a:solidFill>
                  <a:srgbClr val="0070C0"/>
                </a:solidFill>
                <a:latin typeface="Times New Roman" panose="02020603050405020304" pitchFamily="18" charset="0"/>
                <a:cs typeface="Times New Roman" panose="02020603050405020304" pitchFamily="18" charset="0"/>
              </a:rPr>
              <a:t>ươ</a:t>
            </a:r>
            <a:r>
              <a:rPr lang="en-US" sz="2400">
                <a:solidFill>
                  <a:srgbClr val="0070C0"/>
                </a:solidFill>
                <a:latin typeface="Times New Roman" panose="02020603050405020304" pitchFamily="18" charset="0"/>
                <a:cs typeface="Times New Roman" panose="02020603050405020304" pitchFamily="18" charset="0"/>
              </a:rPr>
              <a:t>ng Đảng quyết định mở đ</a:t>
            </a:r>
            <a:r>
              <a:rPr lang="vi-VN" sz="240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Tr</a:t>
            </a:r>
            <a:r>
              <a:rPr lang="vi-VN" sz="240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S</a:t>
            </a:r>
            <a:r>
              <a:rPr lang="vi-VN" sz="2400">
                <a:solidFill>
                  <a:srgbClr val="0070C0"/>
                </a:solidFill>
                <a:latin typeface="Times New Roman" panose="02020603050405020304" pitchFamily="18" charset="0"/>
                <a:cs typeface="Times New Roman" panose="02020603050405020304" pitchFamily="18" charset="0"/>
              </a:rPr>
              <a:t>ơ</a:t>
            </a:r>
            <a:r>
              <a:rPr lang="en-US" sz="2400">
                <a:solidFill>
                  <a:srgbClr val="0070C0"/>
                </a:solidFill>
                <a:latin typeface="Times New Roman" panose="02020603050405020304" pitchFamily="18" charset="0"/>
                <a:cs typeface="Times New Roman" panose="02020603050405020304" pitchFamily="18" charset="0"/>
              </a:rPr>
              <a:t>n</a:t>
            </a:r>
            <a:r>
              <a:rPr lang="en-US" sz="2400" smtClean="0">
                <a:solidFill>
                  <a:srgbClr val="0070C0"/>
                </a:solidFill>
                <a:latin typeface="Times New Roman" panose="02020603050405020304" pitchFamily="18" charset="0"/>
                <a:cs typeface="Times New Roman" panose="02020603050405020304" pitchFamily="18" charset="0"/>
              </a:rPr>
              <a:t>.</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24168" y="3528549"/>
            <a:ext cx="501567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2/ 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có tên gọi là gì</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6651135" y="3528549"/>
            <a:ext cx="586853" cy="2308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7326700" y="3253394"/>
            <a:ext cx="3275462" cy="461665"/>
          </a:xfrm>
          <a:prstGeom prst="rect">
            <a:avLst/>
          </a:prstGeom>
          <a:noFill/>
        </p:spPr>
        <p:txBody>
          <a:bodyPr wrap="square" rtlCol="0">
            <a:spAutoFit/>
          </a:bodyPr>
          <a:lstStyle/>
          <a:p>
            <a:r>
              <a:rPr lang="en-US" sz="2400" smtClean="0">
                <a:solidFill>
                  <a:srgbClr val="0070C0"/>
                </a:solidFill>
                <a:latin typeface="Times New Roman" panose="02020603050405020304" pitchFamily="18" charset="0"/>
                <a:cs typeface="Times New Roman" panose="02020603050405020304" pitchFamily="18" charset="0"/>
              </a:rPr>
              <a:t>Đ</a:t>
            </a:r>
            <a:r>
              <a:rPr lang="vi-VN" sz="2400" smtClean="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Hồ </a:t>
            </a:r>
            <a:r>
              <a:rPr lang="en-US" sz="2400" smtClean="0">
                <a:solidFill>
                  <a:srgbClr val="0070C0"/>
                </a:solidFill>
                <a:latin typeface="Times New Roman" panose="02020603050405020304" pitchFamily="18" charset="0"/>
                <a:cs typeface="Times New Roman" panose="02020603050405020304" pitchFamily="18" charset="0"/>
              </a:rPr>
              <a:t>Chí Minh</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326700" y="3739359"/>
            <a:ext cx="3671248" cy="461665"/>
          </a:xfrm>
          <a:prstGeom prst="rect">
            <a:avLst/>
          </a:prstGeom>
          <a:noFill/>
        </p:spPr>
        <p:txBody>
          <a:bodyPr wrap="square" rtlCol="0">
            <a:spAutoFit/>
          </a:bodyPr>
          <a:lstStyle/>
          <a:p>
            <a:r>
              <a:rPr lang="en-US" sz="2400" smtClean="0">
                <a:solidFill>
                  <a:srgbClr val="0070C0"/>
                </a:solidFill>
                <a:latin typeface="Times New Roman" panose="02020603050405020304" pitchFamily="18" charset="0"/>
                <a:cs typeface="Times New Roman" panose="02020603050405020304" pitchFamily="18" charset="0"/>
              </a:rPr>
              <a:t>Đ</a:t>
            </a:r>
            <a:r>
              <a:rPr lang="vi-VN" sz="2400" smtClean="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a:t>
            </a:r>
            <a:r>
              <a:rPr lang="en-US" sz="2400" smtClean="0">
                <a:solidFill>
                  <a:srgbClr val="0070C0"/>
                </a:solidFill>
                <a:latin typeface="Times New Roman" panose="02020603050405020304" pitchFamily="18" charset="0"/>
                <a:cs typeface="Times New Roman" panose="02020603050405020304" pitchFamily="18" charset="0"/>
              </a:rPr>
              <a:t>mòn Hồ </a:t>
            </a:r>
            <a:r>
              <a:rPr lang="en-US" sz="2400">
                <a:solidFill>
                  <a:srgbClr val="0070C0"/>
                </a:solidFill>
                <a:latin typeface="Times New Roman" panose="02020603050405020304" pitchFamily="18" charset="0"/>
                <a:cs typeface="Times New Roman" panose="02020603050405020304" pitchFamily="18" charset="0"/>
              </a:rPr>
              <a:t>Chí Minh</a:t>
            </a:r>
          </a:p>
        </p:txBody>
      </p:sp>
      <p:cxnSp>
        <p:nvCxnSpPr>
          <p:cNvPr id="15" name="Straight Arrow Connector 14"/>
          <p:cNvCxnSpPr/>
          <p:nvPr/>
        </p:nvCxnSpPr>
        <p:spPr>
          <a:xfrm>
            <a:off x="6637487" y="3759381"/>
            <a:ext cx="600501" cy="2308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641059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par>
                                <p:cTn id="27" presetID="5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strVal val="#ppt_w*0.70"/>
                                          </p:val>
                                        </p:tav>
                                        <p:tav tm="100000">
                                          <p:val>
                                            <p:strVal val="#ppt_w"/>
                                          </p:val>
                                        </p:tav>
                                      </p:tavLst>
                                    </p:anim>
                                    <p:anim calcmode="lin" valueType="num">
                                      <p:cBhvr>
                                        <p:cTn id="35" dur="1000" fill="hold"/>
                                        <p:tgtEl>
                                          <p:spTgt spid="13"/>
                                        </p:tgtEl>
                                        <p:attrNameLst>
                                          <p:attrName>ppt_h</p:attrName>
                                        </p:attrNameLst>
                                      </p:cBhvr>
                                      <p:tavLst>
                                        <p:tav tm="0">
                                          <p:val>
                                            <p:strVal val="#ppt_h"/>
                                          </p:val>
                                        </p:tav>
                                        <p:tav tm="100000">
                                          <p:val>
                                            <p:strVal val="#ppt_h"/>
                                          </p:val>
                                        </p:tav>
                                      </p:tavLst>
                                    </p:anim>
                                    <p:animEffect transition="in" filter="fade">
                                      <p:cBhvr>
                                        <p:cTn id="36" dur="1000"/>
                                        <p:tgtEl>
                                          <p:spTgt spid="13"/>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strVal val="#ppt_w*0.70"/>
                                          </p:val>
                                        </p:tav>
                                        <p:tav tm="100000">
                                          <p:val>
                                            <p:strVal val="#ppt_w"/>
                                          </p:val>
                                        </p:tav>
                                      </p:tavLst>
                                    </p:anim>
                                    <p:anim calcmode="lin" valueType="num">
                                      <p:cBhvr>
                                        <p:cTn id="40" dur="1000" fill="hold"/>
                                        <p:tgtEl>
                                          <p:spTgt spid="14"/>
                                        </p:tgtEl>
                                        <p:attrNameLst>
                                          <p:attrName>ppt_h</p:attrName>
                                        </p:attrNameLst>
                                      </p:cBhvr>
                                      <p:tavLst>
                                        <p:tav tm="0">
                                          <p:val>
                                            <p:strVal val="#ppt_h"/>
                                          </p:val>
                                        </p:tav>
                                        <p:tav tm="100000">
                                          <p:val>
                                            <p:strVal val="#ppt_h"/>
                                          </p:val>
                                        </p:tav>
                                      </p:tavLst>
                                    </p:anim>
                                    <p:animEffect transition="in" filter="fade">
                                      <p:cBhvr>
                                        <p:cTn id="41" dur="1000"/>
                                        <p:tgtEl>
                                          <p:spTgt spid="14"/>
                                        </p:tgtEl>
                                      </p:cBhvr>
                                    </p:animEffect>
                                  </p:childTnLst>
                                </p:cTn>
                              </p:par>
                              <p:par>
                                <p:cTn id="42" presetID="55"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strVal val="#ppt_w*0.70"/>
                                          </p:val>
                                        </p:tav>
                                        <p:tav tm="100000">
                                          <p:val>
                                            <p:strVal val="#ppt_w"/>
                                          </p:val>
                                        </p:tav>
                                      </p:tavLst>
                                    </p:anim>
                                    <p:anim calcmode="lin" valueType="num">
                                      <p:cBhvr>
                                        <p:cTn id="45" dur="1000" fill="hold"/>
                                        <p:tgtEl>
                                          <p:spTgt spid="15"/>
                                        </p:tgtEl>
                                        <p:attrNameLst>
                                          <p:attrName>ppt_h</p:attrName>
                                        </p:attrNameLst>
                                      </p:cBhvr>
                                      <p:tavLst>
                                        <p:tav tm="0">
                                          <p:val>
                                            <p:strVal val="#ppt_h"/>
                                          </p:val>
                                        </p:tav>
                                        <p:tav tm="100000">
                                          <p:val>
                                            <p:strVal val="#ppt_h"/>
                                          </p:val>
                                        </p:tav>
                                      </p:tavLst>
                                    </p:anim>
                                    <p:animEffect transition="in" filter="fade">
                                      <p:cBhvr>
                                        <p:cTn id="46" dur="1000"/>
                                        <p:tgtEl>
                                          <p:spTgt spid="15"/>
                                        </p:tgtEl>
                                      </p:cBhvr>
                                    </p:animEffect>
                                  </p:childTnLst>
                                </p:cTn>
                              </p:par>
                              <p:par>
                                <p:cTn id="47" presetID="55"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0.70"/>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1298</Words>
  <Application>Microsoft Office PowerPoint</Application>
  <PresentationFormat>Custom</PresentationFormat>
  <Paragraphs>84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THANH MAI</dc:creator>
  <cp:lastModifiedBy>Admin</cp:lastModifiedBy>
  <cp:revision>116</cp:revision>
  <dcterms:created xsi:type="dcterms:W3CDTF">2022-01-16T13:17:22Z</dcterms:created>
  <dcterms:modified xsi:type="dcterms:W3CDTF">2023-02-17T01:18:58Z</dcterms:modified>
</cp:coreProperties>
</file>